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4"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2" r:id="rId17"/>
    <p:sldId id="269"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94660" autoAdjust="0"/>
  </p:normalViewPr>
  <p:slideViewPr>
    <p:cSldViewPr>
      <p:cViewPr varScale="1">
        <p:scale>
          <a:sx n="74" d="100"/>
          <a:sy n="74" d="100"/>
        </p:scale>
        <p:origin x="-1368" y="-90"/>
      </p:cViewPr>
      <p:guideLst>
        <p:guide orient="horz" pos="2160"/>
        <p:guide pos="2880"/>
      </p:guideLst>
    </p:cSldViewPr>
  </p:slideViewPr>
  <p:outlineViewPr>
    <p:cViewPr>
      <p:scale>
        <a:sx n="33" d="100"/>
        <a:sy n="33" d="100"/>
      </p:scale>
      <p:origin x="0" y="112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499FB3-E8CE-4C01-9332-F1614ABAD48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6691023-CA64-439A-A5AF-B3AE86AC1891}">
      <dgm:prSet phldrT="[Text]"/>
      <dgm:spPr/>
      <dgm:t>
        <a:bodyPr/>
        <a:lstStyle/>
        <a:p>
          <a:r>
            <a:rPr lang="en-US" dirty="0"/>
            <a:t>Learning Skills</a:t>
          </a:r>
        </a:p>
      </dgm:t>
    </dgm:pt>
    <dgm:pt modelId="{E9440B21-A8EC-4974-B8AB-A18B7850BC25}" type="parTrans" cxnId="{DED93EB7-3FF2-49F6-9747-07E91854F9C6}">
      <dgm:prSet/>
      <dgm:spPr/>
      <dgm:t>
        <a:bodyPr/>
        <a:lstStyle/>
        <a:p>
          <a:endParaRPr lang="en-US"/>
        </a:p>
      </dgm:t>
    </dgm:pt>
    <dgm:pt modelId="{8D3E1F83-C09B-4B54-AF70-16E30E8F3A31}" type="sibTrans" cxnId="{DED93EB7-3FF2-49F6-9747-07E91854F9C6}">
      <dgm:prSet/>
      <dgm:spPr/>
      <dgm:t>
        <a:bodyPr/>
        <a:lstStyle/>
        <a:p>
          <a:endParaRPr lang="en-US"/>
        </a:p>
      </dgm:t>
    </dgm:pt>
    <dgm:pt modelId="{02C2334C-BB7D-4E2B-A24E-7157D6D322C1}">
      <dgm:prSet phldrT="[Text]"/>
      <dgm:spPr/>
      <dgm:t>
        <a:bodyPr/>
        <a:lstStyle/>
        <a:p>
          <a:r>
            <a:rPr lang="en-US" dirty="0"/>
            <a:t>Literacy </a:t>
          </a:r>
        </a:p>
        <a:p>
          <a:r>
            <a:rPr lang="en-US" dirty="0"/>
            <a:t>Skills</a:t>
          </a:r>
        </a:p>
      </dgm:t>
    </dgm:pt>
    <dgm:pt modelId="{74EFAC55-8DAA-4409-81C1-6AF7C861B289}" type="parTrans" cxnId="{206335A9-3C37-449C-BC7B-C04DE8122643}">
      <dgm:prSet/>
      <dgm:spPr/>
      <dgm:t>
        <a:bodyPr/>
        <a:lstStyle/>
        <a:p>
          <a:endParaRPr lang="en-US"/>
        </a:p>
      </dgm:t>
    </dgm:pt>
    <dgm:pt modelId="{6B793315-175B-4D80-8D87-F409D1B36869}" type="sibTrans" cxnId="{206335A9-3C37-449C-BC7B-C04DE8122643}">
      <dgm:prSet/>
      <dgm:spPr/>
      <dgm:t>
        <a:bodyPr/>
        <a:lstStyle/>
        <a:p>
          <a:endParaRPr lang="en-US"/>
        </a:p>
      </dgm:t>
    </dgm:pt>
    <dgm:pt modelId="{E39A6C7F-B257-4893-B0E5-9C03637D9B23}">
      <dgm:prSet phldrT="[Text]"/>
      <dgm:spPr/>
      <dgm:t>
        <a:bodyPr/>
        <a:lstStyle/>
        <a:p>
          <a:r>
            <a:rPr lang="en-US" dirty="0"/>
            <a:t>Life </a:t>
          </a:r>
        </a:p>
        <a:p>
          <a:r>
            <a:rPr lang="en-US" dirty="0"/>
            <a:t>Skills</a:t>
          </a:r>
        </a:p>
      </dgm:t>
    </dgm:pt>
    <dgm:pt modelId="{71F78349-1586-4AA4-AF9D-788F07332C17}" type="parTrans" cxnId="{8DDD66F6-53D0-4E18-AB2B-F65C6EA62987}">
      <dgm:prSet/>
      <dgm:spPr/>
      <dgm:t>
        <a:bodyPr/>
        <a:lstStyle/>
        <a:p>
          <a:endParaRPr lang="en-US"/>
        </a:p>
      </dgm:t>
    </dgm:pt>
    <dgm:pt modelId="{FB1321A7-8B47-4B1C-BD93-1A64321C78E9}" type="sibTrans" cxnId="{8DDD66F6-53D0-4E18-AB2B-F65C6EA62987}">
      <dgm:prSet/>
      <dgm:spPr/>
      <dgm:t>
        <a:bodyPr/>
        <a:lstStyle/>
        <a:p>
          <a:endParaRPr lang="en-US"/>
        </a:p>
      </dgm:t>
    </dgm:pt>
    <dgm:pt modelId="{6A88F70A-99A9-494B-911A-C8C5A1E83CB7}">
      <dgm:prSet phldrT="[Text]"/>
      <dgm:spPr/>
      <dgm:t>
        <a:bodyPr/>
        <a:lstStyle/>
        <a:p>
          <a:r>
            <a:rPr lang="en-US" dirty="0"/>
            <a:t>4Cs</a:t>
          </a:r>
        </a:p>
      </dgm:t>
    </dgm:pt>
    <dgm:pt modelId="{26E8A1CC-BC7D-4563-8239-3767AF0910E2}" type="parTrans" cxnId="{B285B268-2E62-40B0-B55A-3ED765D6A1CD}">
      <dgm:prSet/>
      <dgm:spPr/>
      <dgm:t>
        <a:bodyPr/>
        <a:lstStyle/>
        <a:p>
          <a:endParaRPr lang="en-US"/>
        </a:p>
      </dgm:t>
    </dgm:pt>
    <dgm:pt modelId="{21C3353A-50AE-4596-9E95-0E4B679F5C4C}" type="sibTrans" cxnId="{B285B268-2E62-40B0-B55A-3ED765D6A1CD}">
      <dgm:prSet/>
      <dgm:spPr/>
      <dgm:t>
        <a:bodyPr/>
        <a:lstStyle/>
        <a:p>
          <a:endParaRPr lang="en-US"/>
        </a:p>
      </dgm:t>
    </dgm:pt>
    <dgm:pt modelId="{9ED7CB81-239A-4E15-8706-26D7AD38B389}">
      <dgm:prSet phldrT="[Text]"/>
      <dgm:spPr/>
      <dgm:t>
        <a:bodyPr/>
        <a:lstStyle/>
        <a:p>
          <a:r>
            <a:rPr lang="en-US" dirty="0"/>
            <a:t>IMT</a:t>
          </a:r>
        </a:p>
      </dgm:t>
    </dgm:pt>
    <dgm:pt modelId="{58CC9C34-DB1C-4BC4-B63A-25C9E4FCEE45}" type="parTrans" cxnId="{CCCCA9BC-7325-4A17-AF2B-087B69E56AE4}">
      <dgm:prSet/>
      <dgm:spPr/>
      <dgm:t>
        <a:bodyPr/>
        <a:lstStyle/>
        <a:p>
          <a:endParaRPr lang="en-US"/>
        </a:p>
      </dgm:t>
    </dgm:pt>
    <dgm:pt modelId="{007D4227-14CF-4C46-9C1A-569CC779CAD3}" type="sibTrans" cxnId="{CCCCA9BC-7325-4A17-AF2B-087B69E56AE4}">
      <dgm:prSet/>
      <dgm:spPr/>
      <dgm:t>
        <a:bodyPr/>
        <a:lstStyle/>
        <a:p>
          <a:endParaRPr lang="en-US"/>
        </a:p>
      </dgm:t>
    </dgm:pt>
    <dgm:pt modelId="{7841082D-A8AC-4026-A2A8-D813D9681330}">
      <dgm:prSet/>
      <dgm:spPr/>
      <dgm:t>
        <a:bodyPr/>
        <a:lstStyle/>
        <a:p>
          <a:r>
            <a:rPr lang="en-US" dirty="0"/>
            <a:t>Flips</a:t>
          </a:r>
        </a:p>
      </dgm:t>
    </dgm:pt>
    <dgm:pt modelId="{C402581B-2252-4FD7-A404-327CF916F2D3}" type="parTrans" cxnId="{22CCBA14-4E0D-4A17-924B-D967C440942F}">
      <dgm:prSet/>
      <dgm:spPr/>
      <dgm:t>
        <a:bodyPr/>
        <a:lstStyle/>
        <a:p>
          <a:endParaRPr lang="en-US"/>
        </a:p>
      </dgm:t>
    </dgm:pt>
    <dgm:pt modelId="{FEBF760C-6447-43B1-B924-364DD245CF93}" type="sibTrans" cxnId="{22CCBA14-4E0D-4A17-924B-D967C440942F}">
      <dgm:prSet/>
      <dgm:spPr/>
      <dgm:t>
        <a:bodyPr/>
        <a:lstStyle/>
        <a:p>
          <a:endParaRPr lang="en-US"/>
        </a:p>
      </dgm:t>
    </dgm:pt>
    <dgm:pt modelId="{277ADEFB-80AF-44DD-891C-452BE019C691}">
      <dgm:prSet/>
      <dgm:spPr/>
      <dgm:t>
        <a:bodyPr/>
        <a:lstStyle/>
        <a:p>
          <a:r>
            <a:rPr lang="en-US" dirty="0"/>
            <a:t>21st Century Skills</a:t>
          </a:r>
        </a:p>
      </dgm:t>
    </dgm:pt>
    <dgm:pt modelId="{0C4ABCC9-C9F2-43EE-B5C6-83832ECC16CC}" type="parTrans" cxnId="{E8B102A5-7CCD-4233-92C4-83EE8E358E83}">
      <dgm:prSet/>
      <dgm:spPr/>
      <dgm:t>
        <a:bodyPr/>
        <a:lstStyle/>
        <a:p>
          <a:endParaRPr lang="en-US"/>
        </a:p>
      </dgm:t>
    </dgm:pt>
    <dgm:pt modelId="{6DD08E16-3533-4163-BB5A-EB61B9931784}" type="sibTrans" cxnId="{E8B102A5-7CCD-4233-92C4-83EE8E358E83}">
      <dgm:prSet/>
      <dgm:spPr/>
      <dgm:t>
        <a:bodyPr/>
        <a:lstStyle/>
        <a:p>
          <a:endParaRPr lang="en-US"/>
        </a:p>
      </dgm:t>
    </dgm:pt>
    <dgm:pt modelId="{32D5BE3A-8276-4065-8E7D-016ED2B07EB9}" type="pres">
      <dgm:prSet presAssocID="{CC499FB3-E8CE-4C01-9332-F1614ABAD480}" presName="diagram" presStyleCnt="0">
        <dgm:presLayoutVars>
          <dgm:dir/>
          <dgm:resizeHandles val="exact"/>
        </dgm:presLayoutVars>
      </dgm:prSet>
      <dgm:spPr/>
    </dgm:pt>
    <dgm:pt modelId="{87BE2999-1496-48CD-ABEE-8E5422FE881E}" type="pres">
      <dgm:prSet presAssocID="{C6691023-CA64-439A-A5AF-B3AE86AC1891}" presName="node" presStyleLbl="node1" presStyleIdx="0" presStyleCnt="7" custLinFactY="6854" custLinFactNeighborX="4187" custLinFactNeighborY="100000">
        <dgm:presLayoutVars>
          <dgm:bulletEnabled val="1"/>
        </dgm:presLayoutVars>
      </dgm:prSet>
      <dgm:spPr/>
    </dgm:pt>
    <dgm:pt modelId="{028E4895-E00E-49E9-B112-76FFC02272CA}" type="pres">
      <dgm:prSet presAssocID="{8D3E1F83-C09B-4B54-AF70-16E30E8F3A31}" presName="sibTrans" presStyleCnt="0"/>
      <dgm:spPr/>
    </dgm:pt>
    <dgm:pt modelId="{12AF9E50-A451-4FFC-81D7-1F47C1F821CF}" type="pres">
      <dgm:prSet presAssocID="{02C2334C-BB7D-4E2B-A24E-7157D6D322C1}" presName="node" presStyleLbl="node1" presStyleIdx="1" presStyleCnt="7" custLinFactY="872" custLinFactNeighborX="1850" custLinFactNeighborY="100000">
        <dgm:presLayoutVars>
          <dgm:bulletEnabled val="1"/>
        </dgm:presLayoutVars>
      </dgm:prSet>
      <dgm:spPr/>
    </dgm:pt>
    <dgm:pt modelId="{A509EA65-3464-4F15-B2CE-4793F5C9CE62}" type="pres">
      <dgm:prSet presAssocID="{6B793315-175B-4D80-8D87-F409D1B36869}" presName="sibTrans" presStyleCnt="0"/>
      <dgm:spPr/>
    </dgm:pt>
    <dgm:pt modelId="{563DB11F-E13F-4A41-BFE6-C5A2FFB42466}" type="pres">
      <dgm:prSet presAssocID="{E39A6C7F-B257-4893-B0E5-9C03637D9B23}" presName="node" presStyleLbl="node1" presStyleIdx="2" presStyleCnt="7" custLinFactY="872" custLinFactNeighborX="-486" custLinFactNeighborY="100000">
        <dgm:presLayoutVars>
          <dgm:bulletEnabled val="1"/>
        </dgm:presLayoutVars>
      </dgm:prSet>
      <dgm:spPr/>
    </dgm:pt>
    <dgm:pt modelId="{24AB8446-3496-47C4-8F13-F706B267EAD4}" type="pres">
      <dgm:prSet presAssocID="{FB1321A7-8B47-4B1C-BD93-1A64321C78E9}" presName="sibTrans" presStyleCnt="0"/>
      <dgm:spPr/>
    </dgm:pt>
    <dgm:pt modelId="{06400BEC-33D5-4149-AC02-8A158F1F23AD}" type="pres">
      <dgm:prSet presAssocID="{6A88F70A-99A9-494B-911A-C8C5A1E83CB7}" presName="node" presStyleLbl="node1" presStyleIdx="3" presStyleCnt="7" custLinFactY="21776" custLinFactNeighborX="4187" custLinFactNeighborY="100000">
        <dgm:presLayoutVars>
          <dgm:bulletEnabled val="1"/>
        </dgm:presLayoutVars>
      </dgm:prSet>
      <dgm:spPr/>
    </dgm:pt>
    <dgm:pt modelId="{3AFB7CBC-DA3E-439A-A0F4-EEECF7CD58F8}" type="pres">
      <dgm:prSet presAssocID="{21C3353A-50AE-4596-9E95-0E4B679F5C4C}" presName="sibTrans" presStyleCnt="0"/>
      <dgm:spPr/>
    </dgm:pt>
    <dgm:pt modelId="{D309AA35-CA2E-4572-92C9-D5221C79BA6F}" type="pres">
      <dgm:prSet presAssocID="{9ED7CB81-239A-4E15-8706-26D7AD38B389}" presName="node" presStyleLbl="node1" presStyleIdx="4" presStyleCnt="7" custLinFactY="21776" custLinFactNeighborX="5439" custLinFactNeighborY="100000">
        <dgm:presLayoutVars>
          <dgm:bulletEnabled val="1"/>
        </dgm:presLayoutVars>
      </dgm:prSet>
      <dgm:spPr/>
    </dgm:pt>
    <dgm:pt modelId="{41A1E882-DE5D-470F-844B-57572392E1EA}" type="pres">
      <dgm:prSet presAssocID="{007D4227-14CF-4C46-9C1A-569CC779CAD3}" presName="sibTrans" presStyleCnt="0"/>
      <dgm:spPr/>
    </dgm:pt>
    <dgm:pt modelId="{E2BF6874-A97B-4E4A-9A6C-FE437E2BA2ED}" type="pres">
      <dgm:prSet presAssocID="{7841082D-A8AC-4026-A2A8-D813D9681330}" presName="node" presStyleLbl="node1" presStyleIdx="5" presStyleCnt="7" custLinFactY="27757" custLinFactNeighborX="-486" custLinFactNeighborY="100000">
        <dgm:presLayoutVars>
          <dgm:bulletEnabled val="1"/>
        </dgm:presLayoutVars>
      </dgm:prSet>
      <dgm:spPr/>
    </dgm:pt>
    <dgm:pt modelId="{F93C1E73-2BA7-4C7C-A5FF-D31630CC398B}" type="pres">
      <dgm:prSet presAssocID="{FEBF760C-6447-43B1-B924-364DD245CF93}" presName="sibTrans" presStyleCnt="0"/>
      <dgm:spPr/>
    </dgm:pt>
    <dgm:pt modelId="{A3604CC0-5C9C-476D-A1F4-F23BDD47082F}" type="pres">
      <dgm:prSet presAssocID="{277ADEFB-80AF-44DD-891C-452BE019C691}" presName="node" presStyleLbl="node1" presStyleIdx="6" presStyleCnt="7" custLinFactY="-129844" custLinFactNeighborX="-1738" custLinFactNeighborY="-200000">
        <dgm:presLayoutVars>
          <dgm:bulletEnabled val="1"/>
        </dgm:presLayoutVars>
      </dgm:prSet>
      <dgm:spPr/>
    </dgm:pt>
  </dgm:ptLst>
  <dgm:cxnLst>
    <dgm:cxn modelId="{22CCBA14-4E0D-4A17-924B-D967C440942F}" srcId="{CC499FB3-E8CE-4C01-9332-F1614ABAD480}" destId="{7841082D-A8AC-4026-A2A8-D813D9681330}" srcOrd="5" destOrd="0" parTransId="{C402581B-2252-4FD7-A404-327CF916F2D3}" sibTransId="{FEBF760C-6447-43B1-B924-364DD245CF93}"/>
    <dgm:cxn modelId="{52EA6E23-A679-4CEC-BD00-7A2703E41290}" type="presOf" srcId="{6A88F70A-99A9-494B-911A-C8C5A1E83CB7}" destId="{06400BEC-33D5-4149-AC02-8A158F1F23AD}" srcOrd="0" destOrd="0" presId="urn:microsoft.com/office/officeart/2005/8/layout/default"/>
    <dgm:cxn modelId="{52D0E924-7367-4265-9264-6266D8A45517}" type="presOf" srcId="{E39A6C7F-B257-4893-B0E5-9C03637D9B23}" destId="{563DB11F-E13F-4A41-BFE6-C5A2FFB42466}" srcOrd="0" destOrd="0" presId="urn:microsoft.com/office/officeart/2005/8/layout/default"/>
    <dgm:cxn modelId="{B285B268-2E62-40B0-B55A-3ED765D6A1CD}" srcId="{CC499FB3-E8CE-4C01-9332-F1614ABAD480}" destId="{6A88F70A-99A9-494B-911A-C8C5A1E83CB7}" srcOrd="3" destOrd="0" parTransId="{26E8A1CC-BC7D-4563-8239-3767AF0910E2}" sibTransId="{21C3353A-50AE-4596-9E95-0E4B679F5C4C}"/>
    <dgm:cxn modelId="{CDCD5B4D-CDD4-40E6-8533-2CECFA5A72B2}" type="presOf" srcId="{CC499FB3-E8CE-4C01-9332-F1614ABAD480}" destId="{32D5BE3A-8276-4065-8E7D-016ED2B07EB9}" srcOrd="0" destOrd="0" presId="urn:microsoft.com/office/officeart/2005/8/layout/default"/>
    <dgm:cxn modelId="{E8B102A5-7CCD-4233-92C4-83EE8E358E83}" srcId="{CC499FB3-E8CE-4C01-9332-F1614ABAD480}" destId="{277ADEFB-80AF-44DD-891C-452BE019C691}" srcOrd="6" destOrd="0" parTransId="{0C4ABCC9-C9F2-43EE-B5C6-83832ECC16CC}" sibTransId="{6DD08E16-3533-4163-BB5A-EB61B9931784}"/>
    <dgm:cxn modelId="{206335A9-3C37-449C-BC7B-C04DE8122643}" srcId="{CC499FB3-E8CE-4C01-9332-F1614ABAD480}" destId="{02C2334C-BB7D-4E2B-A24E-7157D6D322C1}" srcOrd="1" destOrd="0" parTransId="{74EFAC55-8DAA-4409-81C1-6AF7C861B289}" sibTransId="{6B793315-175B-4D80-8D87-F409D1B36869}"/>
    <dgm:cxn modelId="{DED93EB7-3FF2-49F6-9747-07E91854F9C6}" srcId="{CC499FB3-E8CE-4C01-9332-F1614ABAD480}" destId="{C6691023-CA64-439A-A5AF-B3AE86AC1891}" srcOrd="0" destOrd="0" parTransId="{E9440B21-A8EC-4974-B8AB-A18B7850BC25}" sibTransId="{8D3E1F83-C09B-4B54-AF70-16E30E8F3A31}"/>
    <dgm:cxn modelId="{CCCCA9BC-7325-4A17-AF2B-087B69E56AE4}" srcId="{CC499FB3-E8CE-4C01-9332-F1614ABAD480}" destId="{9ED7CB81-239A-4E15-8706-26D7AD38B389}" srcOrd="4" destOrd="0" parTransId="{58CC9C34-DB1C-4BC4-B63A-25C9E4FCEE45}" sibTransId="{007D4227-14CF-4C46-9C1A-569CC779CAD3}"/>
    <dgm:cxn modelId="{1903B7C0-2413-47E1-B436-3379B673899A}" type="presOf" srcId="{C6691023-CA64-439A-A5AF-B3AE86AC1891}" destId="{87BE2999-1496-48CD-ABEE-8E5422FE881E}" srcOrd="0" destOrd="0" presId="urn:microsoft.com/office/officeart/2005/8/layout/default"/>
    <dgm:cxn modelId="{1F9295D3-55F2-4B08-9DA4-7D06A98AA977}" type="presOf" srcId="{277ADEFB-80AF-44DD-891C-452BE019C691}" destId="{A3604CC0-5C9C-476D-A1F4-F23BDD47082F}" srcOrd="0" destOrd="0" presId="urn:microsoft.com/office/officeart/2005/8/layout/default"/>
    <dgm:cxn modelId="{CDF4DADB-D348-446F-ADC4-0CE8AC83A761}" type="presOf" srcId="{7841082D-A8AC-4026-A2A8-D813D9681330}" destId="{E2BF6874-A97B-4E4A-9A6C-FE437E2BA2ED}" srcOrd="0" destOrd="0" presId="urn:microsoft.com/office/officeart/2005/8/layout/default"/>
    <dgm:cxn modelId="{77C2C1E6-5F9C-49F3-84A3-CE1BEDAA5F8F}" type="presOf" srcId="{02C2334C-BB7D-4E2B-A24E-7157D6D322C1}" destId="{12AF9E50-A451-4FFC-81D7-1F47C1F821CF}" srcOrd="0" destOrd="0" presId="urn:microsoft.com/office/officeart/2005/8/layout/default"/>
    <dgm:cxn modelId="{142AB3F2-471B-4555-990B-8825C2A96A57}" type="presOf" srcId="{9ED7CB81-239A-4E15-8706-26D7AD38B389}" destId="{D309AA35-CA2E-4572-92C9-D5221C79BA6F}" srcOrd="0" destOrd="0" presId="urn:microsoft.com/office/officeart/2005/8/layout/default"/>
    <dgm:cxn modelId="{8DDD66F6-53D0-4E18-AB2B-F65C6EA62987}" srcId="{CC499FB3-E8CE-4C01-9332-F1614ABAD480}" destId="{E39A6C7F-B257-4893-B0E5-9C03637D9B23}" srcOrd="2" destOrd="0" parTransId="{71F78349-1586-4AA4-AF9D-788F07332C17}" sibTransId="{FB1321A7-8B47-4B1C-BD93-1A64321C78E9}"/>
    <dgm:cxn modelId="{53D8EE45-5DB4-4038-B338-8BEDE3B72834}" type="presParOf" srcId="{32D5BE3A-8276-4065-8E7D-016ED2B07EB9}" destId="{87BE2999-1496-48CD-ABEE-8E5422FE881E}" srcOrd="0" destOrd="0" presId="urn:microsoft.com/office/officeart/2005/8/layout/default"/>
    <dgm:cxn modelId="{67EC0E9E-1F3B-4433-97DE-9B5BCCDC998C}" type="presParOf" srcId="{32D5BE3A-8276-4065-8E7D-016ED2B07EB9}" destId="{028E4895-E00E-49E9-B112-76FFC02272CA}" srcOrd="1" destOrd="0" presId="urn:microsoft.com/office/officeart/2005/8/layout/default"/>
    <dgm:cxn modelId="{C1B3BF94-98CB-4644-8336-B2393D524C26}" type="presParOf" srcId="{32D5BE3A-8276-4065-8E7D-016ED2B07EB9}" destId="{12AF9E50-A451-4FFC-81D7-1F47C1F821CF}" srcOrd="2" destOrd="0" presId="urn:microsoft.com/office/officeart/2005/8/layout/default"/>
    <dgm:cxn modelId="{4766B0F3-B032-4857-B402-0E53E411E465}" type="presParOf" srcId="{32D5BE3A-8276-4065-8E7D-016ED2B07EB9}" destId="{A509EA65-3464-4F15-B2CE-4793F5C9CE62}" srcOrd="3" destOrd="0" presId="urn:microsoft.com/office/officeart/2005/8/layout/default"/>
    <dgm:cxn modelId="{6B403257-EFE6-414C-8755-DCADCF721728}" type="presParOf" srcId="{32D5BE3A-8276-4065-8E7D-016ED2B07EB9}" destId="{563DB11F-E13F-4A41-BFE6-C5A2FFB42466}" srcOrd="4" destOrd="0" presId="urn:microsoft.com/office/officeart/2005/8/layout/default"/>
    <dgm:cxn modelId="{B5E7523B-F910-4306-9774-2E7A0F07FBC0}" type="presParOf" srcId="{32D5BE3A-8276-4065-8E7D-016ED2B07EB9}" destId="{24AB8446-3496-47C4-8F13-F706B267EAD4}" srcOrd="5" destOrd="0" presId="urn:microsoft.com/office/officeart/2005/8/layout/default"/>
    <dgm:cxn modelId="{4406E111-8CF9-4804-A0BB-CC2309C4690C}" type="presParOf" srcId="{32D5BE3A-8276-4065-8E7D-016ED2B07EB9}" destId="{06400BEC-33D5-4149-AC02-8A158F1F23AD}" srcOrd="6" destOrd="0" presId="urn:microsoft.com/office/officeart/2005/8/layout/default"/>
    <dgm:cxn modelId="{22888F27-D4D7-403F-8024-0961AAFE80EE}" type="presParOf" srcId="{32D5BE3A-8276-4065-8E7D-016ED2B07EB9}" destId="{3AFB7CBC-DA3E-439A-A0F4-EEECF7CD58F8}" srcOrd="7" destOrd="0" presId="urn:microsoft.com/office/officeart/2005/8/layout/default"/>
    <dgm:cxn modelId="{1CD27EC8-2631-4BC8-9467-D2E0099912BA}" type="presParOf" srcId="{32D5BE3A-8276-4065-8E7D-016ED2B07EB9}" destId="{D309AA35-CA2E-4572-92C9-D5221C79BA6F}" srcOrd="8" destOrd="0" presId="urn:microsoft.com/office/officeart/2005/8/layout/default"/>
    <dgm:cxn modelId="{1141C394-67A3-4B74-8C6C-3B695DCE593B}" type="presParOf" srcId="{32D5BE3A-8276-4065-8E7D-016ED2B07EB9}" destId="{41A1E882-DE5D-470F-844B-57572392E1EA}" srcOrd="9" destOrd="0" presId="urn:microsoft.com/office/officeart/2005/8/layout/default"/>
    <dgm:cxn modelId="{B47EF915-4103-4844-8145-B07B5E45B70B}" type="presParOf" srcId="{32D5BE3A-8276-4065-8E7D-016ED2B07EB9}" destId="{E2BF6874-A97B-4E4A-9A6C-FE437E2BA2ED}" srcOrd="10" destOrd="0" presId="urn:microsoft.com/office/officeart/2005/8/layout/default"/>
    <dgm:cxn modelId="{7689AA05-B98E-40BA-9501-DBF69888433A}" type="presParOf" srcId="{32D5BE3A-8276-4065-8E7D-016ED2B07EB9}" destId="{F93C1E73-2BA7-4C7C-A5FF-D31630CC398B}" srcOrd="11" destOrd="0" presId="urn:microsoft.com/office/officeart/2005/8/layout/default"/>
    <dgm:cxn modelId="{23C70354-B916-49CB-83FA-D5DE7491F74E}" type="presParOf" srcId="{32D5BE3A-8276-4065-8E7D-016ED2B07EB9}" destId="{A3604CC0-5C9C-476D-A1F4-F23BDD47082F}"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BE2999-1496-48CD-ABEE-8E5422FE881E}">
      <dsp:nvSpPr>
        <dsp:cNvPr id="0" name=""/>
        <dsp:cNvSpPr/>
      </dsp:nvSpPr>
      <dsp:spPr>
        <a:xfrm>
          <a:off x="91892" y="1726968"/>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Learning Skills</a:t>
          </a:r>
        </a:p>
      </dsp:txBody>
      <dsp:txXfrm>
        <a:off x="91892" y="1726968"/>
        <a:ext cx="2194718" cy="1316831"/>
      </dsp:txXfrm>
    </dsp:sp>
    <dsp:sp modelId="{12AF9E50-A451-4FFC-81D7-1F47C1F821CF}">
      <dsp:nvSpPr>
        <dsp:cNvPr id="0" name=""/>
        <dsp:cNvSpPr/>
      </dsp:nvSpPr>
      <dsp:spPr>
        <a:xfrm>
          <a:off x="2454792" y="1648195"/>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Literacy </a:t>
          </a:r>
        </a:p>
        <a:p>
          <a:pPr marL="0" lvl="0" indent="0" algn="ctr" defTabSz="1244600">
            <a:lnSpc>
              <a:spcPct val="90000"/>
            </a:lnSpc>
            <a:spcBef>
              <a:spcPct val="0"/>
            </a:spcBef>
            <a:spcAft>
              <a:spcPct val="35000"/>
            </a:spcAft>
            <a:buNone/>
          </a:pPr>
          <a:r>
            <a:rPr lang="en-US" sz="2800" kern="1200" dirty="0"/>
            <a:t>Skills</a:t>
          </a:r>
        </a:p>
      </dsp:txBody>
      <dsp:txXfrm>
        <a:off x="2454792" y="1648195"/>
        <a:ext cx="2194718" cy="1316831"/>
      </dsp:txXfrm>
    </dsp:sp>
    <dsp:sp modelId="{563DB11F-E13F-4A41-BFE6-C5A2FFB42466}">
      <dsp:nvSpPr>
        <dsp:cNvPr id="0" name=""/>
        <dsp:cNvSpPr/>
      </dsp:nvSpPr>
      <dsp:spPr>
        <a:xfrm>
          <a:off x="4817714" y="1648195"/>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Life </a:t>
          </a:r>
        </a:p>
        <a:p>
          <a:pPr marL="0" lvl="0" indent="0" algn="ctr" defTabSz="1244600">
            <a:lnSpc>
              <a:spcPct val="90000"/>
            </a:lnSpc>
            <a:spcBef>
              <a:spcPct val="0"/>
            </a:spcBef>
            <a:spcAft>
              <a:spcPct val="35000"/>
            </a:spcAft>
            <a:buNone/>
          </a:pPr>
          <a:r>
            <a:rPr lang="en-US" sz="2800" kern="1200" dirty="0"/>
            <a:t>Skills</a:t>
          </a:r>
        </a:p>
      </dsp:txBody>
      <dsp:txXfrm>
        <a:off x="4817714" y="1648195"/>
        <a:ext cx="2194718" cy="1316831"/>
      </dsp:txXfrm>
    </dsp:sp>
    <dsp:sp modelId="{06400BEC-33D5-4149-AC02-8A158F1F23AD}">
      <dsp:nvSpPr>
        <dsp:cNvPr id="0" name=""/>
        <dsp:cNvSpPr/>
      </dsp:nvSpPr>
      <dsp:spPr>
        <a:xfrm>
          <a:off x="91892" y="3459768"/>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4Cs</a:t>
          </a:r>
        </a:p>
      </dsp:txBody>
      <dsp:txXfrm>
        <a:off x="91892" y="3459768"/>
        <a:ext cx="2194718" cy="1316831"/>
      </dsp:txXfrm>
    </dsp:sp>
    <dsp:sp modelId="{D309AA35-CA2E-4572-92C9-D5221C79BA6F}">
      <dsp:nvSpPr>
        <dsp:cNvPr id="0" name=""/>
        <dsp:cNvSpPr/>
      </dsp:nvSpPr>
      <dsp:spPr>
        <a:xfrm>
          <a:off x="2533561" y="3459768"/>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IMT</a:t>
          </a:r>
        </a:p>
      </dsp:txBody>
      <dsp:txXfrm>
        <a:off x="2533561" y="3459768"/>
        <a:ext cx="2194718" cy="1316831"/>
      </dsp:txXfrm>
    </dsp:sp>
    <dsp:sp modelId="{E2BF6874-A97B-4E4A-9A6C-FE437E2BA2ED}">
      <dsp:nvSpPr>
        <dsp:cNvPr id="0" name=""/>
        <dsp:cNvSpPr/>
      </dsp:nvSpPr>
      <dsp:spPr>
        <a:xfrm>
          <a:off x="4817714" y="3538528"/>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Flips</a:t>
          </a:r>
        </a:p>
      </dsp:txBody>
      <dsp:txXfrm>
        <a:off x="4817714" y="3538528"/>
        <a:ext cx="2194718" cy="1316831"/>
      </dsp:txXfrm>
    </dsp:sp>
    <dsp:sp modelId="{A3604CC0-5C9C-476D-A1F4-F23BDD47082F}">
      <dsp:nvSpPr>
        <dsp:cNvPr id="0" name=""/>
        <dsp:cNvSpPr/>
      </dsp:nvSpPr>
      <dsp:spPr>
        <a:xfrm>
          <a:off x="2376046" y="0"/>
          <a:ext cx="2194718" cy="131683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21st Century Skills</a:t>
          </a:r>
        </a:p>
      </dsp:txBody>
      <dsp:txXfrm>
        <a:off x="2376046" y="0"/>
        <a:ext cx="2194718" cy="131683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E4272496-3960-4F77-A8C0-6B3F6F794954}" type="datetimeFigureOut">
              <a:rPr lang="en-US" smtClean="0"/>
              <a:t>12/23/2021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119FA45-B9DC-49C5-A2F4-329B320F55E0}"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272496-3960-4F77-A8C0-6B3F6F794954}"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272496-3960-4F77-A8C0-6B3F6F794954}"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272496-3960-4F77-A8C0-6B3F6F794954}"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4272496-3960-4F77-A8C0-6B3F6F794954}"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19FA45-B9DC-49C5-A2F4-329B320F55E0}"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4272496-3960-4F77-A8C0-6B3F6F794954}"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4272496-3960-4F77-A8C0-6B3F6F794954}"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E4272496-3960-4F77-A8C0-6B3F6F794954}"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E4272496-3960-4F77-A8C0-6B3F6F794954}"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19FA45-B9DC-49C5-A2F4-329B320F55E0}"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4272496-3960-4F77-A8C0-6B3F6F794954}"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19FA45-B9DC-49C5-A2F4-329B320F55E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E4272496-3960-4F77-A8C0-6B3F6F794954}"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19FA45-B9DC-49C5-A2F4-329B320F55E0}"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4272496-3960-4F77-A8C0-6B3F6F794954}" type="datetimeFigureOut">
              <a:rPr lang="en-US" smtClean="0"/>
              <a:t>12/23/2021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119FA45-B9DC-49C5-A2F4-329B320F55E0}"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9.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 dirty="0"/>
              <a: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981200"/>
            <a:ext cx="7162800" cy="35814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992027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a:t>
            </a:r>
            <a:r>
              <a:rPr lang="en-US" dirty="0"/>
              <a:t>ollaboration</a:t>
            </a:r>
          </a:p>
        </p:txBody>
      </p:sp>
      <p:sp>
        <p:nvSpPr>
          <p:cNvPr id="3" name="Content Placeholder 2"/>
          <p:cNvSpPr>
            <a:spLocks noGrp="1"/>
          </p:cNvSpPr>
          <p:nvPr>
            <p:ph idx="1"/>
          </p:nvPr>
        </p:nvSpPr>
        <p:spPr>
          <a:xfrm>
            <a:off x="1066800" y="1600200"/>
            <a:ext cx="4267200" cy="4648200"/>
          </a:xfrm>
        </p:spPr>
        <p:txBody>
          <a:bodyPr>
            <a:normAutofit fontScale="92500" lnSpcReduction="10000"/>
          </a:bodyPr>
          <a:lstStyle/>
          <a:p>
            <a:pPr algn="just"/>
            <a:r>
              <a:rPr lang="en-US" sz="2400" dirty="0"/>
              <a:t>Collaboration is the ability to effectively work together with others. This skill involves working together while taking actions respecting others’ needs and perspectives and contributing to and accepting the finale. Collaboration helps to develop interest and fun in the teaching learning process. It effectively broadens the cultural, social, and environmental boundaries and helps a child to understand social and environmental concerns better.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1600200"/>
            <a:ext cx="3429000" cy="4724400"/>
          </a:xfrm>
          <a:prstGeom prst="ellipse">
            <a:avLst/>
          </a:prstGeom>
          <a:ln>
            <a:noFill/>
          </a:ln>
          <a:effectLst>
            <a:softEdge rad="112500"/>
          </a:effectLst>
        </p:spPr>
      </p:pic>
    </p:spTree>
    <p:extLst>
      <p:ext uri="{BB962C8B-B14F-4D97-AF65-F5344CB8AC3E}">
        <p14:creationId xmlns:p14="http://schemas.microsoft.com/office/powerpoint/2010/main" val="3416004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a:t>
            </a:r>
            <a:r>
              <a:rPr lang="en-US" dirty="0"/>
              <a:t>ommunication </a:t>
            </a:r>
          </a:p>
        </p:txBody>
      </p:sp>
      <p:sp>
        <p:nvSpPr>
          <p:cNvPr id="3" name="Content Placeholder 2"/>
          <p:cNvSpPr>
            <a:spLocks noGrp="1"/>
          </p:cNvSpPr>
          <p:nvPr>
            <p:ph idx="1"/>
          </p:nvPr>
        </p:nvSpPr>
        <p:spPr/>
        <p:txBody>
          <a:bodyPr>
            <a:normAutofit/>
          </a:bodyPr>
          <a:lstStyle/>
          <a:p>
            <a:r>
              <a:rPr lang="en-US" sz="2400" dirty="0"/>
              <a:t>Communication refers to the ability to express one’s opinions, desires, needs, apprehensions etc. oneself appropriately, verbally and non-verbally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3276600"/>
            <a:ext cx="5715000" cy="32004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59260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630362"/>
          </a:xfrm>
        </p:spPr>
        <p:txBody>
          <a:bodyPr>
            <a:noAutofit/>
          </a:bodyPr>
          <a:lstStyle/>
          <a:p>
            <a:r>
              <a:rPr lang="en-US" sz="3200">
                <a:solidFill>
                  <a:srgbClr val="FF0000"/>
                </a:solidFill>
              </a:rPr>
              <a:t>Literacy Skills:</a:t>
            </a:r>
            <a:br>
              <a:rPr lang="en-US" sz="3200" dirty="0">
                <a:solidFill>
                  <a:srgbClr val="FF0000"/>
                </a:solidFill>
              </a:rPr>
            </a:br>
            <a:r>
              <a:rPr lang="pl-PL" sz="3200" dirty="0">
                <a:solidFill>
                  <a:srgbClr val="FF0000"/>
                </a:solidFill>
              </a:rPr>
              <a:t>I</a:t>
            </a:r>
            <a:r>
              <a:rPr lang="pl-PL" sz="3200" dirty="0"/>
              <a:t>nformation Literacy, </a:t>
            </a:r>
            <a:br>
              <a:rPr lang="en-US" sz="3200" dirty="0"/>
            </a:br>
            <a:r>
              <a:rPr lang="pl-PL" sz="3200" dirty="0">
                <a:solidFill>
                  <a:srgbClr val="FF0000"/>
                </a:solidFill>
              </a:rPr>
              <a:t>M</a:t>
            </a:r>
            <a:r>
              <a:rPr lang="pl-PL" sz="3200" dirty="0"/>
              <a:t>edia Literacy, </a:t>
            </a:r>
            <a:br>
              <a:rPr lang="en-US" sz="3200" dirty="0"/>
            </a:br>
            <a:r>
              <a:rPr lang="pl-PL" sz="3200" dirty="0">
                <a:solidFill>
                  <a:srgbClr val="FF0000"/>
                </a:solidFill>
              </a:rPr>
              <a:t>T</a:t>
            </a:r>
            <a:r>
              <a:rPr lang="pl-PL" sz="3200" dirty="0"/>
              <a:t>echnology Literacy</a:t>
            </a:r>
            <a:endParaRPr lang="en-US" sz="3200" dirty="0"/>
          </a:p>
        </p:txBody>
      </p:sp>
      <p:sp>
        <p:nvSpPr>
          <p:cNvPr id="3" name="Content Placeholder 2"/>
          <p:cNvSpPr>
            <a:spLocks noGrp="1"/>
          </p:cNvSpPr>
          <p:nvPr>
            <p:ph idx="1"/>
          </p:nvPr>
        </p:nvSpPr>
        <p:spPr>
          <a:xfrm>
            <a:off x="1295400" y="4572000"/>
            <a:ext cx="7498080" cy="2286000"/>
          </a:xfrm>
        </p:spPr>
        <p:txBody>
          <a:bodyPr>
            <a:normAutofit/>
          </a:bodyPr>
          <a:lstStyle/>
          <a:p>
            <a:pPr algn="just"/>
            <a:r>
              <a:rPr lang="en-US" sz="2400" dirty="0"/>
              <a:t>These skills involve the ability to access information (traditional or digital), media and technology, to understand and critically evaluate different aspects of content and information and create and communicate effectively.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2209800"/>
            <a:ext cx="3381375" cy="2133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50415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55418"/>
            <a:ext cx="7498080" cy="1925782"/>
          </a:xfrm>
        </p:spPr>
        <p:txBody>
          <a:bodyPr>
            <a:normAutofit fontScale="90000"/>
          </a:bodyPr>
          <a:lstStyle/>
          <a:p>
            <a:r>
              <a:rPr lang="en-US" dirty="0">
                <a:solidFill>
                  <a:srgbClr val="FF0000"/>
                </a:solidFill>
              </a:rPr>
              <a:t>Life Skills: FLIP</a:t>
            </a:r>
            <a:br>
              <a:rPr lang="en-US" dirty="0">
                <a:solidFill>
                  <a:srgbClr val="FF0000"/>
                </a:solidFill>
              </a:rPr>
            </a:br>
            <a:r>
              <a:rPr lang="en-US" sz="4400" b="1" dirty="0">
                <a:solidFill>
                  <a:srgbClr val="FF0000"/>
                </a:solidFill>
              </a:rPr>
              <a:t>F</a:t>
            </a:r>
            <a:r>
              <a:rPr lang="en-US" sz="4400" b="1" dirty="0"/>
              <a:t>lexibility and Adaptability</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1435608" y="2022764"/>
            <a:ext cx="7498080" cy="4225636"/>
          </a:xfrm>
        </p:spPr>
        <p:txBody>
          <a:bodyPr>
            <a:normAutofit fontScale="92500"/>
          </a:bodyPr>
          <a:lstStyle/>
          <a:p>
            <a:pPr algn="just"/>
            <a:r>
              <a:rPr lang="en-US" sz="2400" b="1" dirty="0">
                <a:solidFill>
                  <a:srgbClr val="FF0000"/>
                </a:solidFill>
              </a:rPr>
              <a:t>F</a:t>
            </a:r>
            <a:r>
              <a:rPr lang="en-US" sz="2400" b="1" dirty="0"/>
              <a:t>lexibility and Adaptability </a:t>
            </a:r>
            <a:r>
              <a:rPr lang="en-US" sz="2400" dirty="0"/>
              <a:t>refer to a person’s ability to change his actions and steps taken by him according to a new situation, and efficiently facing an unprecedented satiation, without compromising on ethics and values.</a:t>
            </a:r>
          </a:p>
          <a:p>
            <a:pPr algn="just"/>
            <a:r>
              <a:rPr lang="en-US" sz="2400" b="1" dirty="0"/>
              <a:t> Adaptability </a:t>
            </a:r>
            <a:r>
              <a:rPr lang="en-US" sz="2400" dirty="0"/>
              <a:t>can be defined as creating modifications or changes in oneself to suit the new environment. For students, these can be understood as the skills required to be flexible and adaptive to the situations around them and find the best possible solution to go forward despite adverse conditions.</a:t>
            </a:r>
            <a:endParaRPr lang="en-IN" sz="2400" dirty="0"/>
          </a:p>
          <a:p>
            <a:pPr algn="just"/>
            <a:r>
              <a:rPr lang="en-IN" sz="2400" dirty="0"/>
              <a:t>Example: Samsung adopted Android while Nokia stuck up with Microsoft </a:t>
            </a:r>
            <a:endParaRPr lang="en-US" sz="2400" dirty="0"/>
          </a:p>
        </p:txBody>
      </p:sp>
    </p:spTree>
    <p:extLst>
      <p:ext uri="{BB962C8B-B14F-4D97-AF65-F5344CB8AC3E}">
        <p14:creationId xmlns:p14="http://schemas.microsoft.com/office/powerpoint/2010/main" val="3644581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638288" cy="1143000"/>
          </a:xfrm>
        </p:spPr>
        <p:txBody>
          <a:bodyPr/>
          <a:lstStyle/>
          <a:p>
            <a:r>
              <a:rPr lang="en-US" dirty="0">
                <a:solidFill>
                  <a:srgbClr val="FF0000"/>
                </a:solidFill>
              </a:rPr>
              <a:t>L</a:t>
            </a:r>
            <a:r>
              <a:rPr lang="en-US" dirty="0"/>
              <a:t>eadership And Responsibility</a:t>
            </a:r>
          </a:p>
        </p:txBody>
      </p:sp>
      <p:sp>
        <p:nvSpPr>
          <p:cNvPr id="3" name="Content Placeholder 2"/>
          <p:cNvSpPr>
            <a:spLocks noGrp="1"/>
          </p:cNvSpPr>
          <p:nvPr>
            <p:ph idx="1"/>
          </p:nvPr>
        </p:nvSpPr>
        <p:spPr>
          <a:xfrm>
            <a:off x="1066800" y="1447800"/>
            <a:ext cx="7866888" cy="5410200"/>
          </a:xfrm>
        </p:spPr>
        <p:txBody>
          <a:bodyPr>
            <a:noAutofit/>
          </a:bodyPr>
          <a:lstStyle/>
          <a:p>
            <a:pPr algn="just"/>
            <a:r>
              <a:rPr lang="en-US" sz="2200" dirty="0"/>
              <a:t>Leadership is the ability to lead a team and be capable of effective team management in relation to real world challenges. These skills teach a child how to support the development of key personal qualities such as perseverance, being committed and responsible, resilience and self-confidence and how to foster a commitment to life-long learning.</a:t>
            </a:r>
          </a:p>
          <a:p>
            <a:pPr algn="just"/>
            <a:r>
              <a:rPr lang="en-US" sz="2200" dirty="0"/>
              <a:t>Being Responsible means being a good and effective/ sensitive citizen. Be aware of the important social and national issues that may have an impact on our daily lives both as a human-being and as a student, be aware of the important social and national issues that may have an impact on lives in future both as a human -being and as a student, be aware of our fundamental duties and rights and embed the core democratic values of India and strive to live by them.</a:t>
            </a:r>
          </a:p>
        </p:txBody>
      </p:sp>
    </p:spTree>
    <p:extLst>
      <p:ext uri="{BB962C8B-B14F-4D97-AF65-F5344CB8AC3E}">
        <p14:creationId xmlns:p14="http://schemas.microsoft.com/office/powerpoint/2010/main" val="2459490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I</a:t>
            </a:r>
            <a:r>
              <a:rPr lang="en-US" dirty="0"/>
              <a:t>nitiative And Self Direction</a:t>
            </a:r>
          </a:p>
        </p:txBody>
      </p:sp>
      <p:sp>
        <p:nvSpPr>
          <p:cNvPr id="3" name="Content Placeholder 2"/>
          <p:cNvSpPr>
            <a:spLocks noGrp="1"/>
          </p:cNvSpPr>
          <p:nvPr>
            <p:ph idx="1"/>
          </p:nvPr>
        </p:nvSpPr>
        <p:spPr/>
        <p:txBody>
          <a:bodyPr>
            <a:normAutofit/>
          </a:bodyPr>
          <a:lstStyle/>
          <a:p>
            <a:pPr algn="just"/>
            <a:r>
              <a:rPr lang="en-US" sz="2400" dirty="0"/>
              <a:t>Initiation skill involves the ability to begin a task independently. It helps the child to build his/her own path of development. Self-direction is a skill to work with integrity on self motivation and taking initiatives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3276600"/>
            <a:ext cx="3810000" cy="31242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109211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438"/>
          </a:xfrm>
        </p:spPr>
        <p:txBody>
          <a:bodyPr>
            <a:normAutofit fontScale="90000"/>
          </a:bodyPr>
          <a:lstStyle/>
          <a:p>
            <a:r>
              <a:rPr lang="en-US" dirty="0"/>
              <a:t>NEED OF 21ST CENTURY SKILLS </a:t>
            </a:r>
            <a:br>
              <a:rPr lang="en-US" dirty="0"/>
            </a:br>
            <a:endParaRPr lang="en-US" dirty="0">
              <a:solidFill>
                <a:srgbClr val="FF0000"/>
              </a:solidFill>
            </a:endParaRPr>
          </a:p>
        </p:txBody>
      </p:sp>
      <p:sp>
        <p:nvSpPr>
          <p:cNvPr id="3" name="Content Placeholder 2"/>
          <p:cNvSpPr>
            <a:spLocks noGrp="1"/>
          </p:cNvSpPr>
          <p:nvPr>
            <p:ph idx="1"/>
          </p:nvPr>
        </p:nvSpPr>
        <p:spPr>
          <a:xfrm>
            <a:off x="1163782" y="1143000"/>
            <a:ext cx="7769906" cy="5105400"/>
          </a:xfrm>
        </p:spPr>
        <p:txBody>
          <a:bodyPr>
            <a:noAutofit/>
          </a:bodyPr>
          <a:lstStyle/>
          <a:p>
            <a:pPr algn="just">
              <a:buFont typeface="Wingdings" pitchFamily="2" charset="2"/>
              <a:buChar char="ü"/>
            </a:pPr>
            <a:r>
              <a:rPr lang="en-US" sz="2400" dirty="0">
                <a:solidFill>
                  <a:srgbClr val="FF0000"/>
                </a:solidFill>
              </a:rPr>
              <a:t>Why do we need 21st Century Skills?</a:t>
            </a:r>
            <a:r>
              <a:rPr lang="en-US" sz="2400" dirty="0"/>
              <a:t> Learning is complete and holistic only when a student is able to effectively perform and fulfill his/her responsibilities and duties towards self, school, family, society and above all, the nation. The goal is to enable today’s student to be a good citizen and a responsible human-being who is well-aware of his potential and competence.</a:t>
            </a:r>
          </a:p>
          <a:p>
            <a:pPr algn="just">
              <a:buFont typeface="Wingdings" pitchFamily="2" charset="2"/>
              <a:buChar char="ü"/>
            </a:pPr>
            <a:r>
              <a:rPr lang="en-US" sz="2400" dirty="0"/>
              <a:t>Simply teaching to test or learning for exams is not going to help a student face everyday life situations. 21st Century Skills are key to the empowerment of Children and adolescents to deal with the issues and concerns related to their life. They experience a number of feelings, many of which are related to their growth and development from childhood to adolescence and beyond.</a:t>
            </a:r>
          </a:p>
        </p:txBody>
      </p:sp>
    </p:spTree>
    <p:extLst>
      <p:ext uri="{BB962C8B-B14F-4D97-AF65-F5344CB8AC3E}">
        <p14:creationId xmlns:p14="http://schemas.microsoft.com/office/powerpoint/2010/main" val="2095082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a:t>
            </a:r>
            <a:r>
              <a:rPr lang="en-US" dirty="0"/>
              <a:t>roductivity And Accountability</a:t>
            </a:r>
          </a:p>
        </p:txBody>
      </p:sp>
      <p:sp>
        <p:nvSpPr>
          <p:cNvPr id="3" name="Content Placeholder 2"/>
          <p:cNvSpPr>
            <a:spLocks noGrp="1"/>
          </p:cNvSpPr>
          <p:nvPr>
            <p:ph idx="1"/>
          </p:nvPr>
        </p:nvSpPr>
        <p:spPr/>
        <p:txBody>
          <a:bodyPr>
            <a:normAutofit/>
          </a:bodyPr>
          <a:lstStyle/>
          <a:p>
            <a:pPr algn="just"/>
            <a:r>
              <a:rPr lang="en-US" sz="2400" dirty="0"/>
              <a:t>Productivity in the student can be understood as fulfillment of any task within a given time period. Accountability can be understood as feeling responsible for any task done. Developing these skills in a student helps him/her to work effectively and also make him/ her reliable for other peers by being accountable for his/her actions.</a:t>
            </a:r>
          </a:p>
        </p:txBody>
      </p:sp>
    </p:spTree>
    <p:extLst>
      <p:ext uri="{BB962C8B-B14F-4D97-AF65-F5344CB8AC3E}">
        <p14:creationId xmlns:p14="http://schemas.microsoft.com/office/powerpoint/2010/main" val="2157002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 dirty="0"/>
              <a:t>.</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1" y="2046288"/>
            <a:ext cx="7315200" cy="321151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915870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109A82-352F-8242-8747-BFB2230B950A}"/>
              </a:ext>
            </a:extLst>
          </p:cNvPr>
          <p:cNvSpPr>
            <a:spLocks noGrp="1"/>
          </p:cNvSpPr>
          <p:nvPr>
            <p:ph idx="1"/>
          </p:nvPr>
        </p:nvSpPr>
        <p:spPr>
          <a:xfrm>
            <a:off x="1435608" y="312964"/>
            <a:ext cx="7498080" cy="6545036"/>
          </a:xfrm>
        </p:spPr>
        <p:txBody>
          <a:bodyPr>
            <a:noAutofit/>
          </a:bodyPr>
          <a:lstStyle/>
          <a:p>
            <a:pPr algn="just"/>
            <a:r>
              <a:rPr lang="en-IN" sz="2000" b="0" i="0">
                <a:effectLst/>
                <a:latin typeface="Roboto" panose="02000000000000000000" pitchFamily="2" charset="0"/>
              </a:rPr>
              <a:t>These 21st-century skills are more important to students now than ever before.</a:t>
            </a:r>
            <a:endParaRPr lang="mr-IN" sz="2000" b="0" i="0">
              <a:effectLst/>
              <a:latin typeface="Roboto" panose="02000000000000000000" pitchFamily="2" charset="0"/>
            </a:endParaRPr>
          </a:p>
          <a:p>
            <a:pPr algn="just"/>
            <a:r>
              <a:rPr lang="en-IN" sz="2000" b="0" i="0">
                <a:effectLst/>
                <a:latin typeface="Roboto" panose="02000000000000000000" pitchFamily="2" charset="0"/>
              </a:rPr>
              <a:t>Our Framework for 21st Century Learning, informed by this far-reaching partnership, emphasizes the 4Cs – </a:t>
            </a:r>
            <a:r>
              <a:rPr lang="en-IN" sz="2000" b="1" i="0">
                <a:effectLst/>
                <a:latin typeface="Roboto" panose="02000000000000000000" pitchFamily="2" charset="0"/>
              </a:rPr>
              <a:t>communication, collaboration, critical thinking and creativity</a:t>
            </a:r>
            <a:r>
              <a:rPr lang="en-IN" sz="2000" b="0" i="0">
                <a:effectLst/>
                <a:latin typeface="Roboto" panose="02000000000000000000" pitchFamily="2" charset="0"/>
              </a:rPr>
              <a:t> – skills that all learners need for success in school, work and life.</a:t>
            </a:r>
            <a:endParaRPr lang="mr-IN" sz="2000" b="0" i="0">
              <a:effectLst/>
              <a:latin typeface="Roboto" panose="02000000000000000000" pitchFamily="2" charset="0"/>
            </a:endParaRPr>
          </a:p>
          <a:p>
            <a:pPr algn="just"/>
            <a:r>
              <a:rPr lang="en-IN" sz="2000" b="0" i="0">
                <a:effectLst/>
                <a:latin typeface="Tiempos Text"/>
              </a:rPr>
              <a:t>They not only provide a framework for successful learning in the classroom, but ensure students can thrive in a world where change is constant and learning never stops. </a:t>
            </a:r>
            <a:endParaRPr lang="mr-IN" sz="2000" b="0" i="0">
              <a:effectLst/>
              <a:latin typeface="Tiempos Text"/>
            </a:endParaRPr>
          </a:p>
          <a:p>
            <a:pPr algn="just"/>
            <a:r>
              <a:rPr lang="en-IN" sz="2000" b="0" i="0">
                <a:effectLst/>
                <a:latin typeface="Tiempos Text"/>
              </a:rPr>
              <a:t>And they are also tremendously important for our nation’s well being. Our business community demands a workforce with these skills to ensure our competitiveness in a global economy.</a:t>
            </a:r>
            <a:endParaRPr lang="mr-IN" sz="2000" b="0" i="0">
              <a:effectLst/>
              <a:latin typeface="Tiempos Text"/>
            </a:endParaRPr>
          </a:p>
          <a:p>
            <a:pPr algn="just"/>
            <a:r>
              <a:rPr lang="en-IN" sz="2000" b="0" i="0">
                <a:effectLst/>
                <a:latin typeface="Tiempos Text"/>
              </a:rPr>
              <a:t> And at a time when our civic life feels strained, we want our learners to enter the world with an understanding of what it takes to be a good citizen—one who can be civically engaged, critically thinking, digitally literate, globally aware, and an effective communicator.</a:t>
            </a:r>
            <a:endParaRPr lang="en-US" sz="2000"/>
          </a:p>
        </p:txBody>
      </p:sp>
    </p:spTree>
    <p:extLst>
      <p:ext uri="{BB962C8B-B14F-4D97-AF65-F5344CB8AC3E}">
        <p14:creationId xmlns:p14="http://schemas.microsoft.com/office/powerpoint/2010/main" val="340805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59302"/>
          </a:xfrm>
        </p:spPr>
        <p:txBody>
          <a:bodyPr/>
          <a:lstStyle/>
          <a:p>
            <a:r>
              <a:rPr lang="en-US" dirty="0"/>
              <a:t>21st Century Skills</a:t>
            </a:r>
          </a:p>
        </p:txBody>
      </p:sp>
      <p:sp>
        <p:nvSpPr>
          <p:cNvPr id="3" name="Subtitle 2"/>
          <p:cNvSpPr>
            <a:spLocks noGrp="1"/>
          </p:cNvSpPr>
          <p:nvPr>
            <p:ph type="subTitle" idx="1"/>
          </p:nvPr>
        </p:nvSpPr>
        <p:spPr>
          <a:xfrm>
            <a:off x="1432560" y="1850064"/>
            <a:ext cx="7406640" cy="4626936"/>
          </a:xfrm>
        </p:spPr>
        <p:txBody>
          <a:bodyPr>
            <a:normAutofit fontScale="92500" lnSpcReduction="20000"/>
          </a:bodyPr>
          <a:lstStyle/>
          <a:p>
            <a:pPr algn="just"/>
            <a:r>
              <a:rPr lang="en-US" b="1" dirty="0"/>
              <a:t>Meaning of 21st Century Skills:</a:t>
            </a:r>
          </a:p>
          <a:p>
            <a:pPr marL="484632" indent="-457200" algn="just">
              <a:buFont typeface="Arial" pitchFamily="34" charset="0"/>
              <a:buChar char="•"/>
            </a:pPr>
            <a:r>
              <a:rPr lang="en-US" dirty="0"/>
              <a:t>The Glossary of Education defines 21st Century Skills1 as follows: “The term 21st century skills refers to a broad set of knowledge, skills, work habits, and character traits that are believed— by educators, school reformers, college professors, employers, and others—to be critically important to success in today’s world.” </a:t>
            </a:r>
          </a:p>
          <a:p>
            <a:pPr marL="484632" indent="-457200" algn="just">
              <a:buFont typeface="Arial" pitchFamily="34" charset="0"/>
              <a:buChar char="•"/>
            </a:pPr>
            <a:r>
              <a:rPr lang="en-US" dirty="0"/>
              <a:t>In simple terms, 21st Century Skills refer to the skills that are required to enable an individual to face the challenges of the 21st century world that is globally-active, digitally transforming, collaboratively moving forward, creatively progressing, seeking competent human-resource and quick in adopting changes.</a:t>
            </a:r>
          </a:p>
        </p:txBody>
      </p:sp>
      <p:pic>
        <p:nvPicPr>
          <p:cNvPr id="4" name="Picture 4">
            <a:extLst>
              <a:ext uri="{FF2B5EF4-FFF2-40B4-BE49-F238E27FC236}">
                <a16:creationId xmlns:a16="http://schemas.microsoft.com/office/drawing/2014/main" id="{263138F0-E84C-A343-96C4-B7D2ED62A6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0750" y="131482"/>
            <a:ext cx="2838450" cy="1609725"/>
          </a:xfrm>
          <a:prstGeom prst="rect">
            <a:avLst/>
          </a:prstGeom>
          <a:effectLst>
            <a:reflection blurRad="6350" stA="50000" endA="300" endPos="55000" dir="5400000" sy="-100000" algn="bl" rotWithShape="0"/>
          </a:effectLst>
        </p:spPr>
      </p:pic>
    </p:spTree>
    <p:extLst>
      <p:ext uri="{BB962C8B-B14F-4D97-AF65-F5344CB8AC3E}">
        <p14:creationId xmlns:p14="http://schemas.microsoft.com/office/powerpoint/2010/main" val="2177493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21st Century Skills</a:t>
            </a:r>
          </a:p>
        </p:txBody>
      </p:sp>
      <p:sp>
        <p:nvSpPr>
          <p:cNvPr id="3" name="Content Placeholder 2"/>
          <p:cNvSpPr>
            <a:spLocks noGrp="1"/>
          </p:cNvSpPr>
          <p:nvPr>
            <p:ph idx="1"/>
          </p:nvPr>
        </p:nvSpPr>
        <p:spPr/>
        <p:txBody>
          <a:bodyPr>
            <a:normAutofit/>
          </a:bodyPr>
          <a:lstStyle/>
          <a:p>
            <a:pPr algn="just"/>
            <a:r>
              <a:rPr lang="en-US" sz="2400" dirty="0"/>
              <a:t>On the basis of the historical development of 21st Century Skills, it can be stated that 21st century skills broadly consist of three main skill sets or </a:t>
            </a:r>
            <a:r>
              <a:rPr lang="en-US" sz="2400" b="1" dirty="0"/>
              <a:t>3 </a:t>
            </a:r>
            <a:r>
              <a:rPr lang="en-US" sz="2400" b="1" dirty="0" err="1"/>
              <a:t>Ls</a:t>
            </a:r>
            <a:r>
              <a:rPr lang="en-US" sz="2400" b="1" dirty="0"/>
              <a:t> </a:t>
            </a:r>
            <a:r>
              <a:rPr lang="en-US" sz="2400" dirty="0"/>
              <a:t>- namely, </a:t>
            </a:r>
            <a:r>
              <a:rPr lang="en-US" sz="2400" i="1" dirty="0"/>
              <a:t>Learning Skills, Life Skills and Literacy Skills.</a:t>
            </a:r>
          </a:p>
          <a:p>
            <a:pPr algn="just"/>
            <a:r>
              <a:rPr lang="en-US" sz="2400" b="1" dirty="0">
                <a:solidFill>
                  <a:srgbClr val="FF0000"/>
                </a:solidFill>
              </a:rPr>
              <a:t>Learning Skills:</a:t>
            </a:r>
            <a:r>
              <a:rPr lang="en-US" sz="2400" b="1" dirty="0"/>
              <a:t> </a:t>
            </a:r>
            <a:r>
              <a:rPr lang="en-US" sz="2400" dirty="0"/>
              <a:t>skills required for the acquisition of new knowledge.</a:t>
            </a:r>
          </a:p>
          <a:p>
            <a:pPr algn="just"/>
            <a:r>
              <a:rPr lang="en-US" sz="2400" b="1" dirty="0">
                <a:solidFill>
                  <a:srgbClr val="FF0000"/>
                </a:solidFill>
              </a:rPr>
              <a:t>Literacy Skills: </a:t>
            </a:r>
            <a:r>
              <a:rPr lang="en-US" sz="2400" dirty="0"/>
              <a:t>skills that help in creating and gaining new knowledge through reading, media and digital resources </a:t>
            </a:r>
          </a:p>
          <a:p>
            <a:pPr algn="just"/>
            <a:r>
              <a:rPr lang="en-US" sz="2400" b="1" dirty="0">
                <a:solidFill>
                  <a:srgbClr val="FF0000"/>
                </a:solidFill>
              </a:rPr>
              <a:t>Life Skills: </a:t>
            </a:r>
            <a:r>
              <a:rPr lang="en-US" sz="2400" dirty="0"/>
              <a:t>skills required for successfully leading everyday life.</a:t>
            </a:r>
          </a:p>
        </p:txBody>
      </p:sp>
    </p:spTree>
    <p:extLst>
      <p:ext uri="{BB962C8B-B14F-4D97-AF65-F5344CB8AC3E}">
        <p14:creationId xmlns:p14="http://schemas.microsoft.com/office/powerpoint/2010/main" val="332875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685800"/>
          </a:xfrm>
        </p:spPr>
        <p:txBody>
          <a:bodyPr>
            <a:noAutofit/>
          </a:bodyPr>
          <a:lstStyle/>
          <a:p>
            <a:pPr algn="just"/>
            <a:r>
              <a:rPr lang="en-US" sz="3200" dirty="0"/>
              <a:t>An easy way to understand and remember the classification 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5529840"/>
              </p:ext>
            </p:extLst>
          </p:nvPr>
        </p:nvGraphicFramePr>
        <p:xfrm>
          <a:off x="1447800" y="1371600"/>
          <a:ext cx="70231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4800600" y="2743200"/>
            <a:ext cx="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590800" y="4648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800600" y="4648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086600" y="4648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77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t>.</a:t>
            </a:r>
          </a:p>
        </p:txBody>
      </p:sp>
      <p:sp>
        <p:nvSpPr>
          <p:cNvPr id="3" name="Content Placeholder 2"/>
          <p:cNvSpPr>
            <a:spLocks noGrp="1"/>
          </p:cNvSpPr>
          <p:nvPr>
            <p:ph idx="1"/>
          </p:nvPr>
        </p:nvSpPr>
        <p:spPr>
          <a:xfrm>
            <a:off x="1435608" y="3131126"/>
            <a:ext cx="7498080" cy="3325092"/>
          </a:xfrm>
        </p:spPr>
        <p:txBody>
          <a:bodyPr>
            <a:normAutofit/>
          </a:bodyPr>
          <a:lstStyle/>
          <a:p>
            <a:pPr algn="just"/>
            <a:r>
              <a:rPr lang="en-US" sz="2800" b="1" dirty="0">
                <a:solidFill>
                  <a:srgbClr val="FF0000"/>
                </a:solidFill>
              </a:rPr>
              <a:t>4Cs: </a:t>
            </a:r>
            <a:r>
              <a:rPr lang="en-US" sz="2800" dirty="0"/>
              <a:t>Critical Thinking, Creativity &amp; Innovation, Collaboration, Communication </a:t>
            </a:r>
          </a:p>
          <a:p>
            <a:pPr algn="just"/>
            <a:r>
              <a:rPr lang="en-US" sz="2800" b="1" dirty="0">
                <a:solidFill>
                  <a:srgbClr val="FF0000"/>
                </a:solidFill>
              </a:rPr>
              <a:t>IMT: </a:t>
            </a:r>
            <a:r>
              <a:rPr lang="en-US" sz="2800" dirty="0"/>
              <a:t>Information Literacy, Media Literacy, Technology Literacy </a:t>
            </a:r>
          </a:p>
          <a:p>
            <a:pPr algn="just"/>
            <a:r>
              <a:rPr lang="en-US" sz="2800" b="1" dirty="0">
                <a:solidFill>
                  <a:srgbClr val="FF0000"/>
                </a:solidFill>
              </a:rPr>
              <a:t>FLIPS: </a:t>
            </a:r>
            <a:r>
              <a:rPr lang="en-US" sz="2800" dirty="0"/>
              <a:t>Flexibility and Adaptability, Leadership and Responsibility, Initiative and Self-Direction, Social and Cross-Cultural Interaction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304800"/>
            <a:ext cx="6350326" cy="2667000"/>
          </a:xfrm>
          <a:prstGeom prst="rect">
            <a:avLst/>
          </a:prstGeom>
          <a:ln>
            <a:noFill/>
          </a:ln>
          <a:effectLst>
            <a:softEdge rad="112500"/>
          </a:effectLst>
        </p:spPr>
      </p:pic>
    </p:spTree>
    <p:extLst>
      <p:ext uri="{BB962C8B-B14F-4D97-AF65-F5344CB8AC3E}">
        <p14:creationId xmlns:p14="http://schemas.microsoft.com/office/powerpoint/2010/main" val="306937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782762"/>
          </a:xfrm>
        </p:spPr>
        <p:txBody>
          <a:bodyPr>
            <a:normAutofit fontScale="90000"/>
          </a:bodyPr>
          <a:lstStyle/>
          <a:p>
            <a:r>
              <a:rPr lang="en-US" dirty="0">
                <a:solidFill>
                  <a:srgbClr val="FF0000"/>
                </a:solidFill>
              </a:rPr>
              <a:t>Learning Skills:</a:t>
            </a:r>
            <a:br>
              <a:rPr lang="en-US" dirty="0"/>
            </a:br>
            <a:r>
              <a:rPr lang="en-US" dirty="0">
                <a:solidFill>
                  <a:srgbClr val="FF0000"/>
                </a:solidFill>
              </a:rPr>
              <a:t>C</a:t>
            </a:r>
            <a:r>
              <a:rPr lang="en-US" dirty="0"/>
              <a:t>ritical Thinking and Problem Solving: Definition</a:t>
            </a:r>
          </a:p>
        </p:txBody>
      </p:sp>
      <p:sp>
        <p:nvSpPr>
          <p:cNvPr id="3" name="Content Placeholder 2"/>
          <p:cNvSpPr>
            <a:spLocks noGrp="1"/>
          </p:cNvSpPr>
          <p:nvPr>
            <p:ph idx="1"/>
          </p:nvPr>
        </p:nvSpPr>
        <p:spPr>
          <a:xfrm>
            <a:off x="1435608" y="2362200"/>
            <a:ext cx="7498080" cy="4343400"/>
          </a:xfrm>
        </p:spPr>
        <p:txBody>
          <a:bodyPr>
            <a:noAutofit/>
          </a:bodyPr>
          <a:lstStyle/>
          <a:p>
            <a:pPr algn="just"/>
            <a:r>
              <a:rPr lang="en-US" sz="2400" dirty="0"/>
              <a:t>Critical Thinking is the capability of objective analysis of information and includes the following qualities: </a:t>
            </a:r>
          </a:p>
          <a:p>
            <a:pPr algn="just"/>
            <a:r>
              <a:rPr lang="en-US" sz="2400" dirty="0"/>
              <a:t>fairness and open-mindedness; </a:t>
            </a:r>
          </a:p>
          <a:p>
            <a:pPr algn="just"/>
            <a:r>
              <a:rPr lang="en-US" sz="2400" dirty="0"/>
              <a:t>activeness and being informed; </a:t>
            </a:r>
          </a:p>
          <a:p>
            <a:pPr algn="just"/>
            <a:r>
              <a:rPr lang="en-US" sz="2400" dirty="0"/>
              <a:t>willingness to question or to entertain doubts; </a:t>
            </a:r>
          </a:p>
          <a:p>
            <a:pPr algn="just"/>
            <a:r>
              <a:rPr lang="en-US" sz="2400" dirty="0"/>
              <a:t>being independent. </a:t>
            </a:r>
          </a:p>
          <a:p>
            <a:pPr algn="just"/>
            <a:r>
              <a:rPr lang="en-US" sz="2400" dirty="0"/>
              <a:t>recognizing and assessing values, peer pressure and the media </a:t>
            </a:r>
            <a:r>
              <a:rPr lang="en-US" sz="2400"/>
              <a:t>influences </a:t>
            </a:r>
            <a:endParaRPr lang="en-US" sz="2400" dirty="0"/>
          </a:p>
        </p:txBody>
      </p:sp>
    </p:spTree>
    <p:extLst>
      <p:ext uri="{BB962C8B-B14F-4D97-AF65-F5344CB8AC3E}">
        <p14:creationId xmlns:p14="http://schemas.microsoft.com/office/powerpoint/2010/main" val="3267920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Problem Solving: Definition</a:t>
            </a:r>
          </a:p>
        </p:txBody>
      </p:sp>
      <p:sp>
        <p:nvSpPr>
          <p:cNvPr id="3" name="Content Placeholder 2"/>
          <p:cNvSpPr>
            <a:spLocks noGrp="1"/>
          </p:cNvSpPr>
          <p:nvPr>
            <p:ph idx="1"/>
          </p:nvPr>
        </p:nvSpPr>
        <p:spPr>
          <a:xfrm>
            <a:off x="1435608" y="1752600"/>
            <a:ext cx="7498080" cy="4495800"/>
          </a:xfrm>
        </p:spPr>
        <p:txBody>
          <a:bodyPr>
            <a:normAutofit/>
          </a:bodyPr>
          <a:lstStyle/>
          <a:p>
            <a:pPr marL="82296" indent="0" algn="just">
              <a:buNone/>
            </a:pPr>
            <a:r>
              <a:rPr lang="en-US" sz="2400" b="1" dirty="0"/>
              <a:t>Problem Solving is the skill of: </a:t>
            </a:r>
          </a:p>
          <a:p>
            <a:pPr algn="just"/>
            <a:r>
              <a:rPr lang="en-US" sz="2400" dirty="0"/>
              <a:t>identifying the relevant piece of information when faced with a mass of data (most of which is irrelevant), </a:t>
            </a:r>
          </a:p>
          <a:p>
            <a:pPr algn="just"/>
            <a:r>
              <a:rPr lang="en-US" sz="2400" dirty="0"/>
              <a:t>discarding information that may not be useful to give new information, and finally, </a:t>
            </a:r>
          </a:p>
          <a:p>
            <a:pPr algn="just"/>
            <a:r>
              <a:rPr lang="en-US" sz="2400" dirty="0"/>
              <a:t>relating one set of information to another in a different form by using experience, relating new problems to ones we have previously solved.</a:t>
            </a:r>
          </a:p>
          <a:p>
            <a:endParaRPr lang="en-US" dirty="0"/>
          </a:p>
        </p:txBody>
      </p:sp>
    </p:spTree>
    <p:extLst>
      <p:ext uri="{BB962C8B-B14F-4D97-AF65-F5344CB8AC3E}">
        <p14:creationId xmlns:p14="http://schemas.microsoft.com/office/powerpoint/2010/main" val="4153697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a:t>
            </a:r>
            <a:r>
              <a:rPr lang="en-US" dirty="0"/>
              <a:t>reativity And Innovation</a:t>
            </a:r>
          </a:p>
        </p:txBody>
      </p:sp>
      <p:sp>
        <p:nvSpPr>
          <p:cNvPr id="3" name="Content Placeholder 2"/>
          <p:cNvSpPr>
            <a:spLocks noGrp="1"/>
          </p:cNvSpPr>
          <p:nvPr>
            <p:ph idx="1"/>
          </p:nvPr>
        </p:nvSpPr>
        <p:spPr/>
        <p:txBody>
          <a:bodyPr>
            <a:normAutofit/>
          </a:bodyPr>
          <a:lstStyle/>
          <a:p>
            <a:pPr algn="just"/>
            <a:r>
              <a:rPr lang="en-US" sz="2400" dirty="0"/>
              <a:t>These are the skills to explore and create fresh ways of thinking. Creativity refers to new way of seeing or doing things and includes four components: </a:t>
            </a:r>
          </a:p>
          <a:p>
            <a:pPr algn="just"/>
            <a:r>
              <a:rPr lang="en-US" sz="2400" dirty="0"/>
              <a:t>fluency (generating new ideas), </a:t>
            </a:r>
          </a:p>
          <a:p>
            <a:pPr algn="just"/>
            <a:r>
              <a:rPr lang="en-US" sz="2400" dirty="0"/>
              <a:t>flexibility (shifting perspective easily),</a:t>
            </a:r>
          </a:p>
          <a:p>
            <a:pPr algn="just"/>
            <a:r>
              <a:rPr lang="en-US" sz="2400" dirty="0"/>
              <a:t>originality (conceiving of something new), and </a:t>
            </a:r>
          </a:p>
          <a:p>
            <a:pPr algn="just"/>
            <a:r>
              <a:rPr lang="en-US" sz="2400" dirty="0"/>
              <a:t>elaboration (building on others' ideas). </a:t>
            </a:r>
          </a:p>
          <a:p>
            <a:pPr marL="82296" indent="0" algn="just">
              <a:buNone/>
            </a:pPr>
            <a:endParaRPr lang="en-US" sz="2400" dirty="0"/>
          </a:p>
          <a:p>
            <a:pPr marL="82296" indent="0" algn="just">
              <a:buNone/>
            </a:pPr>
            <a:r>
              <a:rPr lang="en-US" sz="2400" b="1" dirty="0"/>
              <a:t>Innovative Skills </a:t>
            </a:r>
            <a:r>
              <a:rPr lang="en-US" sz="2400" dirty="0"/>
              <a:t>mean skills for thinking creatively to develop something new/ unique / improved / distinctive.</a:t>
            </a:r>
            <a:endParaRPr lang="en-IN" sz="2400" dirty="0"/>
          </a:p>
          <a:p>
            <a:pPr marL="82296" indent="0" algn="just">
              <a:buNone/>
            </a:pPr>
            <a:r>
              <a:rPr lang="en-IN" sz="2400" dirty="0"/>
              <a:t>Example: Ramdev Baba’s Patanjali Products.</a:t>
            </a:r>
            <a:endParaRPr lang="en-US" sz="2400" dirty="0"/>
          </a:p>
        </p:txBody>
      </p:sp>
    </p:spTree>
    <p:extLst>
      <p:ext uri="{BB962C8B-B14F-4D97-AF65-F5344CB8AC3E}">
        <p14:creationId xmlns:p14="http://schemas.microsoft.com/office/powerpoint/2010/main" val="858153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58</TotalTime>
  <Words>1107</Words>
  <Application>Microsoft Office PowerPoint</Application>
  <PresentationFormat>On-screen Show (4:3)</PresentationFormat>
  <Paragraphs>64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vt:lpstr>
      <vt:lpstr>PowerPoint Presentation</vt:lpstr>
      <vt:lpstr>21st Century Skills</vt:lpstr>
      <vt:lpstr>21st Century Skills</vt:lpstr>
      <vt:lpstr>An easy way to understand and remember the classification is</vt:lpstr>
      <vt:lpstr>.</vt:lpstr>
      <vt:lpstr>Learning Skills: Critical Thinking and Problem Solving: Definition</vt:lpstr>
      <vt:lpstr>Problem Solving: Definition</vt:lpstr>
      <vt:lpstr>Creativity And Innovation</vt:lpstr>
      <vt:lpstr>Collaboration</vt:lpstr>
      <vt:lpstr>Communication </vt:lpstr>
      <vt:lpstr>Literacy Skills: Information Literacy,  Media Literacy,  Technology Literacy</vt:lpstr>
      <vt:lpstr>Life Skills: FLIP Flexibility and Adaptability </vt:lpstr>
      <vt:lpstr>Leadership And Responsibility</vt:lpstr>
      <vt:lpstr>Initiative And Self Direction</vt:lpstr>
      <vt:lpstr>NEED OF 21ST CENTURY SKILLS  </vt:lpstr>
      <vt:lpstr>Productivity And Accountability</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21st Century Skills</dc:title>
  <dc:creator>Admin</dc:creator>
  <cp:lastModifiedBy>Kamalakar Ruge</cp:lastModifiedBy>
  <cp:revision>14</cp:revision>
  <dcterms:created xsi:type="dcterms:W3CDTF">2021-10-19T15:13:06Z</dcterms:created>
  <dcterms:modified xsi:type="dcterms:W3CDTF">2021-12-23T06:37:56Z</dcterms:modified>
</cp:coreProperties>
</file>