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F20E3-589C-40F7-8E45-0CB76E170A68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7AFC1-1C99-4F9A-96D8-1CD70823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7AFC1-1C99-4F9A-96D8-1CD7082390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FF0EE9-DD28-4D06-9DAB-8F3AAA410595}" type="datetimeFigureOut">
              <a:rPr lang="en-US" smtClean="0"/>
              <a:pPr/>
              <a:t>26-Apr-16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DAD603-37C6-457E-97F1-5E1B49A5D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-304800"/>
            <a:ext cx="8686800" cy="3048000"/>
          </a:xfrm>
        </p:spPr>
        <p:txBody>
          <a:bodyPr>
            <a:noAutofit/>
          </a:bodyPr>
          <a:lstStyle/>
          <a:p>
            <a:r>
              <a:rPr lang="en-US" sz="8800" dirty="0" smtClean="0">
                <a:ln>
                  <a:solidFill>
                    <a:srgbClr val="002060"/>
                  </a:solidFill>
                </a:ln>
                <a:solidFill>
                  <a:srgbClr val="FF3300"/>
                </a:solidFill>
                <a:effectLst>
                  <a:reflection blurRad="6350" stA="55000" endA="300" endPos="45500" dir="5400000" sy="-100000" algn="bl" rotWithShape="0"/>
                </a:effectLst>
                <a:latin typeface="Baskerville Old Face" pitchFamily="18" charset="0"/>
              </a:rPr>
              <a:t>A</a:t>
            </a:r>
            <a:r>
              <a:rPr lang="en-US" sz="8800" dirty="0" smtClean="0">
                <a:ln>
                  <a:solidFill>
                    <a:srgbClr val="002060"/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Baskerville Old Face" pitchFamily="18" charset="0"/>
              </a:rPr>
              <a:t>dvanced accountancy</a:t>
            </a:r>
            <a:endParaRPr lang="en-US" sz="8800" dirty="0">
              <a:ln>
                <a:solidFill>
                  <a:srgbClr val="002060"/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124200"/>
            <a:ext cx="6172200" cy="1371600"/>
          </a:xfrm>
        </p:spPr>
        <p:txBody>
          <a:bodyPr>
            <a:noAutofit/>
          </a:bodyPr>
          <a:lstStyle/>
          <a:p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54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Bank </a:t>
            </a:r>
            <a:r>
              <a:rPr lang="en-US" sz="54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Final Accounts</a:t>
            </a:r>
            <a:endParaRPr lang="en-US" sz="54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914400"/>
          <a:ext cx="8991600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48768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baseline="0" dirty="0" smtClean="0"/>
                        <a:t>In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(1)  Balances with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(a) in current Accounts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(b) in Other Deposits Accounts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(2)  Money at call and short notice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(a) with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(b) With Other institution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</a:t>
                      </a:r>
                      <a:r>
                        <a:rPr lang="en-US" b="1" baseline="0" dirty="0" smtClean="0"/>
                        <a:t>( 1 and 2 )                                        TOTAL  :</a:t>
                      </a:r>
                    </a:p>
                    <a:p>
                      <a:pPr marL="342900" indent="-342900">
                        <a:buNone/>
                      </a:pPr>
                      <a:endParaRPr lang="en-US" b="1" baseline="0" dirty="0" smtClean="0"/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baseline="0" dirty="0" smtClean="0"/>
                        <a:t>Outside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(1) in Current Account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(2) in other Deposits Accounts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(3) Money at call and Short notice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</a:t>
                      </a:r>
                      <a:r>
                        <a:rPr lang="en-US" b="1" baseline="0" dirty="0" smtClean="0"/>
                        <a:t>( 1 and 2 )                                            TOTAL  :</a:t>
                      </a:r>
                    </a:p>
                    <a:p>
                      <a:pPr marL="342900" indent="-342900">
                        <a:buNone/>
                      </a:pPr>
                      <a:endParaRPr lang="en-US" b="1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                                           GRAND TOTAL  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</a:t>
                      </a:r>
                    </a:p>
                    <a:p>
                      <a:r>
                        <a:rPr lang="en-US" dirty="0" smtClean="0"/>
                        <a:t>___________</a:t>
                      </a:r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</a:t>
                      </a:r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76200" y="0"/>
            <a:ext cx="12496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Baskerville Old Face" pitchFamily="18" charset="0"/>
              </a:rPr>
              <a:t>SCHEDULE  7 : 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BALANCES  WIFH  BANKS  &amp;</a:t>
            </a:r>
          </a:p>
          <a:p>
            <a:r>
              <a:rPr lang="en-US" sz="2800" b="1" dirty="0">
                <a:solidFill>
                  <a:srgbClr val="FF0000"/>
                </a:solidFill>
                <a:latin typeface="Baskerville Old Face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                            MONEY  AT  CALL  &amp;  SHORT  NOTICE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52400"/>
            <a:ext cx="6232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8 :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  INVESTMENTS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838200"/>
          <a:ext cx="899160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41910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Investments</a:t>
                      </a:r>
                      <a:r>
                        <a:rPr lang="en-US" b="1" baseline="0" dirty="0" smtClean="0"/>
                        <a:t> in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(1) Government Securities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(2) Other approved securities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(3) Shares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(4) Debentures and Bonds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(5) Subsidiaries and/or joint ventures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(6) Others (to be specified)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</a:t>
                      </a:r>
                      <a:r>
                        <a:rPr lang="en-US" b="1" baseline="0" dirty="0" smtClean="0"/>
                        <a:t>TOTAL  :  </a:t>
                      </a: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baseline="0" dirty="0" smtClean="0"/>
                        <a:t>Investments outside India in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(1) Governments securities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(including local authorities)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(2) Subsidiaries and other joint  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ventures abroad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(3) Other investments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(to be specified)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( 1 AND 2 )                              GRAND TOTAL  :</a:t>
                      </a:r>
                      <a:endParaRPr lang="en-US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____________________________________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381000"/>
          <a:ext cx="8991600" cy="731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576072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b="1" dirty="0" smtClean="0"/>
                        <a:t>(A)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="0" baseline="0" dirty="0" smtClean="0"/>
                        <a:t>(</a:t>
                      </a:r>
                      <a:r>
                        <a:rPr lang="en-US" b="0" dirty="0" smtClean="0"/>
                        <a:t>1)</a:t>
                      </a:r>
                      <a:r>
                        <a:rPr lang="en-US" b="0" baseline="0" dirty="0" smtClean="0"/>
                        <a:t> Bills purchased and discounted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(2) Cash Credit, overdraft</a:t>
                      </a:r>
                      <a:r>
                        <a:rPr lang="en-US" b="0" i="0" baseline="0" dirty="0" smtClean="0"/>
                        <a:t> and loans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i="0" baseline="0" dirty="0" smtClean="0"/>
                        <a:t>             repayable on demand</a:t>
                      </a:r>
                      <a:endParaRPr lang="en-US" b="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(3) Term Loans</a:t>
                      </a:r>
                      <a:r>
                        <a:rPr lang="en-US" b="1" baseline="0" dirty="0" smtClean="0"/>
                        <a:t>                                   TOTAL  :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----------------------------------------------------------------------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(B)  </a:t>
                      </a:r>
                      <a:r>
                        <a:rPr lang="en-US" b="0" baseline="0" dirty="0" smtClean="0"/>
                        <a:t>(1) Secured by tangible assets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(2) Covered by bank / Government Guarantees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(3) Unsecured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----------------------------------------------------------------------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(C)  1.    Advances in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</a:t>
                      </a:r>
                      <a:r>
                        <a:rPr lang="en-US" b="0" baseline="0" dirty="0" smtClean="0"/>
                        <a:t>(1)   Priority Sector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(2)   Public Sector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(3)  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(4)   Others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2.     Advances Outside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</a:t>
                      </a:r>
                      <a:r>
                        <a:rPr lang="en-US" b="0" baseline="0" dirty="0" smtClean="0"/>
                        <a:t>(1)   Due from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(2)   Due from others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(a) Bills purchased &amp; Discounted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(b) Syndicated loans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(c) Others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    ( C. 1. and 2. )              GRAND TOTAL  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-76200"/>
            <a:ext cx="5485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9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ADVANCES</a:t>
            </a:r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457200"/>
            <a:ext cx="63240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10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FIXED  ASSETS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143000"/>
          <a:ext cx="8991600" cy="495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40386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Premises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dirty="0" smtClean="0"/>
                        <a:t>      At</a:t>
                      </a:r>
                      <a:r>
                        <a:rPr lang="en-US" b="0" baseline="0" dirty="0" smtClean="0"/>
                        <a:t> cost as on 31</a:t>
                      </a:r>
                      <a:r>
                        <a:rPr lang="en-US" b="0" baseline="30000" dirty="0" smtClean="0"/>
                        <a:t>st</a:t>
                      </a:r>
                      <a:r>
                        <a:rPr lang="en-US" b="0" baseline="0" dirty="0" smtClean="0"/>
                        <a:t> March of the preceding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Additions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Deductions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Depreciation to date</a:t>
                      </a:r>
                    </a:p>
                    <a:p>
                      <a:pPr marL="342900" indent="-342900">
                        <a:buNone/>
                      </a:pPr>
                      <a:endParaRPr lang="en-US" b="0" baseline="0" dirty="0" smtClean="0"/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baseline="0" dirty="0" smtClean="0"/>
                        <a:t>Other Fixed articles ( Including Furniture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and Fixtures 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Additions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Deductions during the year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Depreciation to date 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( 1 and 2 )                               GRAND TOTAL  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1219200"/>
          <a:ext cx="8991600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274320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1.   </a:t>
                      </a:r>
                      <a:r>
                        <a:rPr lang="en-US" b="0" baseline="0" dirty="0" smtClean="0"/>
                        <a:t>Inter- office adjustments (net)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2.   </a:t>
                      </a:r>
                      <a:r>
                        <a:rPr lang="en-US" b="0" baseline="0" dirty="0" smtClean="0"/>
                        <a:t>Interest accrued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3.   </a:t>
                      </a:r>
                      <a:r>
                        <a:rPr lang="en-US" b="0" baseline="0" dirty="0" smtClean="0"/>
                        <a:t>Tax paid in advance / tax deducted at source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4.   </a:t>
                      </a:r>
                      <a:r>
                        <a:rPr lang="en-US" b="0" baseline="0" dirty="0" smtClean="0"/>
                        <a:t>Stationery and stamps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5.  </a:t>
                      </a:r>
                      <a:r>
                        <a:rPr lang="en-US" b="0" baseline="0" dirty="0" smtClean="0"/>
                        <a:t> Non-banking assets acquired in satisfaction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of claims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6.  </a:t>
                      </a:r>
                      <a:r>
                        <a:rPr lang="en-US" b="0" baseline="0" dirty="0" smtClean="0"/>
                        <a:t>Others*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  </a:t>
                      </a:r>
                      <a:r>
                        <a:rPr lang="en-US" b="1" baseline="0" dirty="0" smtClean="0"/>
                        <a:t>TOTAL  : 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66800" y="533400"/>
            <a:ext cx="7696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11  :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 OTHER  ASSTS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334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*In case there is any unadjusted balance of loss , the same may be shown under item with appropriate foot-note </a:t>
            </a:r>
            <a:endParaRPr lang="en-U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1295400"/>
          <a:ext cx="8991600" cy="477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38557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  </a:t>
                      </a:r>
                      <a:r>
                        <a:rPr lang="en-US" b="0" dirty="0" smtClean="0"/>
                        <a:t>Claims</a:t>
                      </a:r>
                      <a:r>
                        <a:rPr lang="en-US" b="0" baseline="0" dirty="0" smtClean="0"/>
                        <a:t> against the bank not </a:t>
                      </a:r>
                    </a:p>
                    <a:p>
                      <a:r>
                        <a:rPr lang="en-US" b="1" dirty="0" smtClean="0"/>
                        <a:t>     </a:t>
                      </a:r>
                      <a:r>
                        <a:rPr lang="en-US" b="0" dirty="0" smtClean="0"/>
                        <a:t>acknowledged</a:t>
                      </a:r>
                      <a:r>
                        <a:rPr lang="en-US" b="0" baseline="0" dirty="0" smtClean="0"/>
                        <a:t> as debt</a:t>
                      </a:r>
                    </a:p>
                    <a:p>
                      <a:r>
                        <a:rPr lang="en-US" b="1" baseline="0" dirty="0" smtClean="0"/>
                        <a:t>2.  </a:t>
                      </a:r>
                      <a:r>
                        <a:rPr lang="en-US" b="0" baseline="0" dirty="0" smtClean="0"/>
                        <a:t>Liability for partly paid Investment</a:t>
                      </a:r>
                    </a:p>
                    <a:p>
                      <a:r>
                        <a:rPr lang="en-US" b="1" dirty="0" smtClean="0"/>
                        <a:t>3.  </a:t>
                      </a:r>
                      <a:r>
                        <a:rPr lang="en-US" b="0" dirty="0" smtClean="0"/>
                        <a:t>Liability</a:t>
                      </a:r>
                      <a:r>
                        <a:rPr lang="en-US" b="0" baseline="0" dirty="0" smtClean="0"/>
                        <a:t> on account of outstanding forward</a:t>
                      </a:r>
                    </a:p>
                    <a:p>
                      <a:r>
                        <a:rPr lang="en-US" b="0" baseline="0" dirty="0" smtClean="0"/>
                        <a:t>     exchange  contracts</a:t>
                      </a:r>
                    </a:p>
                    <a:p>
                      <a:r>
                        <a:rPr lang="en-US" b="1" baseline="0" dirty="0" smtClean="0"/>
                        <a:t>4.  </a:t>
                      </a:r>
                      <a:r>
                        <a:rPr lang="en-US" b="0" baseline="0" dirty="0" smtClean="0"/>
                        <a:t>Guarantees given on behalf of constituents </a:t>
                      </a:r>
                    </a:p>
                    <a:p>
                      <a:r>
                        <a:rPr lang="en-US" b="1" dirty="0" smtClean="0"/>
                        <a:t>     </a:t>
                      </a:r>
                      <a:r>
                        <a:rPr lang="en-US" b="0" dirty="0" smtClean="0"/>
                        <a:t>(a)</a:t>
                      </a:r>
                      <a:r>
                        <a:rPr lang="en-US" b="0" baseline="0" dirty="0" smtClean="0"/>
                        <a:t> In India </a:t>
                      </a:r>
                    </a:p>
                    <a:p>
                      <a:r>
                        <a:rPr lang="en-US" b="0" baseline="0" dirty="0" smtClean="0"/>
                        <a:t>     (b) outside India </a:t>
                      </a:r>
                    </a:p>
                    <a:p>
                      <a:pPr marL="342900" indent="-342900">
                        <a:buAutoNum type="arabicPeriod" startAt="5"/>
                      </a:pPr>
                      <a:r>
                        <a:rPr lang="en-US" b="1" baseline="0" dirty="0" smtClean="0"/>
                        <a:t>Acceptances, endorsements &amp; other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obligations</a:t>
                      </a:r>
                    </a:p>
                    <a:p>
                      <a:pPr marL="342900" indent="-342900">
                        <a:buAutoNum type="arabicPeriod" startAt="6"/>
                      </a:pPr>
                      <a:r>
                        <a:rPr lang="en-US" b="0" baseline="0" dirty="0" smtClean="0"/>
                        <a:t>Other item for which the bank is </a:t>
                      </a:r>
                      <a:r>
                        <a:rPr lang="en-US" b="0" baseline="0" dirty="0" err="1" smtClean="0"/>
                        <a:t>contiengently</a:t>
                      </a:r>
                      <a:r>
                        <a:rPr lang="en-US" b="0" baseline="0" dirty="0" smtClean="0"/>
                        <a:t> liable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 </a:t>
                      </a:r>
                      <a:r>
                        <a:rPr lang="en-US" b="1" baseline="0" dirty="0" smtClean="0"/>
                        <a:t>TOTAL  :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558225"/>
            <a:ext cx="1028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12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CONTINGENT  LABILITIES</a:t>
            </a:r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2362200"/>
            <a:ext cx="3810000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600" b="1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Bernard MT Condensed" pitchFamily="18" charset="0"/>
              </a:rPr>
              <a:t>FORM   “B”</a:t>
            </a:r>
            <a:endParaRPr lang="en-US" sz="6600" b="1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0"/>
            <a:ext cx="7398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FORM OF PROFIT &amp; LOSS  ACCOUNT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381000"/>
            <a:ext cx="4115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askerville Old Face" pitchFamily="18" charset="0"/>
              </a:rPr>
              <a:t>For the year ended 31</a:t>
            </a:r>
            <a:r>
              <a:rPr lang="en-US" sz="2400" b="1" i="1" baseline="30000" dirty="0" smtClean="0">
                <a:latin typeface="Baskerville Old Face" pitchFamily="18" charset="0"/>
              </a:rPr>
              <a:t>st</a:t>
            </a:r>
            <a:r>
              <a:rPr lang="en-US" sz="2400" b="1" i="1" dirty="0" smtClean="0">
                <a:latin typeface="Baskerville Old Face" pitchFamily="18" charset="0"/>
              </a:rPr>
              <a:t>  March 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7010400" y="381000"/>
            <a:ext cx="167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Baskerville Old Face" pitchFamily="18" charset="0"/>
              </a:rPr>
              <a:t>( 000’s  </a:t>
            </a:r>
            <a:r>
              <a:rPr lang="en-US" b="1" dirty="0" err="1" smtClean="0">
                <a:latin typeface="Baskerville Old Face" pitchFamily="18" charset="0"/>
              </a:rPr>
              <a:t>omited</a:t>
            </a:r>
            <a:r>
              <a:rPr lang="en-US" b="1" dirty="0" smtClean="0">
                <a:latin typeface="Baskerville Old Face" pitchFamily="18" charset="0"/>
              </a:rPr>
              <a:t> 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" y="762000"/>
          <a:ext cx="8991600" cy="601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50292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baseline="0" dirty="0" smtClean="0"/>
                        <a:t>Income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Interest earned                                                13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Other income                                                   14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  <a:endParaRPr lang="en-US" b="0" baseline="0" dirty="0" smtClean="0"/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baseline="0" dirty="0" smtClean="0"/>
                        <a:t>Expenditure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Interest expended                                             15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Operating expenses                                          16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Provisions and contingencies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b="1" baseline="0" dirty="0" smtClean="0"/>
                        <a:t>Profit / loss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Net Profit / Loss (-) for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</a:p>
                    <a:p>
                      <a:pPr marL="342900" indent="-342900">
                        <a:buAutoNum type="arabicPeriod" startAt="4"/>
                      </a:pPr>
                      <a:r>
                        <a:rPr lang="en-US" b="1" baseline="0" dirty="0" smtClean="0"/>
                        <a:t>Appropriations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Transfer to statutory reserves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Transfer to other reserves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Transfer to Government / Proposed dividend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Balance carried over to balance sheet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 </a:t>
                      </a:r>
                      <a:r>
                        <a:rPr lang="en-US" b="1" baseline="0" dirty="0" smtClean="0"/>
                        <a:t>TOTAL  :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1447801"/>
          <a:ext cx="89916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5467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309371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="0" baseline="0" dirty="0" smtClean="0"/>
                        <a:t>Interest / Discount on advances / bills</a:t>
                      </a:r>
                    </a:p>
                    <a:p>
                      <a:endParaRPr lang="en-US" b="0" baseline="0" dirty="0" smtClean="0"/>
                    </a:p>
                    <a:p>
                      <a:r>
                        <a:rPr lang="en-US" b="1" dirty="0" smtClean="0"/>
                        <a:t>2.  </a:t>
                      </a:r>
                      <a:r>
                        <a:rPr lang="en-US" b="0" dirty="0" smtClean="0"/>
                        <a:t>Income on investments</a:t>
                      </a:r>
                    </a:p>
                    <a:p>
                      <a:endParaRPr lang="en-US" b="0" dirty="0" smtClean="0"/>
                    </a:p>
                    <a:p>
                      <a:r>
                        <a:rPr lang="en-US" b="1" dirty="0" smtClean="0"/>
                        <a:t>3.  </a:t>
                      </a:r>
                      <a:r>
                        <a:rPr lang="en-US" b="0" dirty="0" smtClean="0"/>
                        <a:t>Interest</a:t>
                      </a:r>
                      <a:r>
                        <a:rPr lang="en-US" b="0" baseline="0" dirty="0" smtClean="0"/>
                        <a:t> on balances with Reserves</a:t>
                      </a:r>
                    </a:p>
                    <a:p>
                      <a:r>
                        <a:rPr lang="en-US" b="0" baseline="0" dirty="0" smtClean="0"/>
                        <a:t>     Bank of India and other inter-bank funds.</a:t>
                      </a:r>
                    </a:p>
                    <a:p>
                      <a:endParaRPr lang="en-US" b="0" baseline="0" dirty="0" smtClean="0"/>
                    </a:p>
                    <a:p>
                      <a:r>
                        <a:rPr lang="en-US" b="1" baseline="0" dirty="0" smtClean="0"/>
                        <a:t>4.  </a:t>
                      </a:r>
                      <a:r>
                        <a:rPr lang="en-US" b="0" baseline="0" dirty="0" smtClean="0"/>
                        <a:t>Others</a:t>
                      </a:r>
                    </a:p>
                    <a:p>
                      <a:r>
                        <a:rPr lang="en-US" b="1" dirty="0" smtClean="0"/>
                        <a:t>                                                                   </a:t>
                      </a:r>
                    </a:p>
                    <a:p>
                      <a:r>
                        <a:rPr lang="en-US" b="1" dirty="0" smtClean="0"/>
                        <a:t>                                                                    TOTAL  :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90600" y="457200"/>
            <a:ext cx="7532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13 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INTEREST  EARNED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0"/>
            <a:ext cx="6883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14 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OTHER  INCOME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685800"/>
          <a:ext cx="8991600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5105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="0" baseline="0" dirty="0" smtClean="0"/>
                        <a:t>Commission, exchange brokerage</a:t>
                      </a:r>
                    </a:p>
                    <a:p>
                      <a:r>
                        <a:rPr lang="en-US" b="1" dirty="0" smtClean="0"/>
                        <a:t>2.  </a:t>
                      </a:r>
                      <a:r>
                        <a:rPr lang="en-US" b="0" dirty="0" smtClean="0"/>
                        <a:t>Profit</a:t>
                      </a:r>
                      <a:r>
                        <a:rPr lang="en-US" b="0" baseline="0" dirty="0" smtClean="0"/>
                        <a:t> on sale of investments</a:t>
                      </a:r>
                    </a:p>
                    <a:p>
                      <a:r>
                        <a:rPr lang="en-US" b="1" dirty="0" smtClean="0"/>
                        <a:t>     </a:t>
                      </a:r>
                      <a:r>
                        <a:rPr lang="en-US" b="0" i="1" dirty="0" smtClean="0"/>
                        <a:t>less</a:t>
                      </a:r>
                      <a:r>
                        <a:rPr lang="en-US" b="0" i="1" baseline="0" dirty="0" smtClean="0"/>
                        <a:t> : </a:t>
                      </a:r>
                      <a:r>
                        <a:rPr lang="en-US" b="0" i="0" baseline="0" dirty="0" smtClean="0"/>
                        <a:t>Loss on sale investment</a:t>
                      </a:r>
                    </a:p>
                    <a:p>
                      <a:r>
                        <a:rPr lang="en-US" b="1" i="0" baseline="0" dirty="0" smtClean="0"/>
                        <a:t>3.</a:t>
                      </a:r>
                      <a:r>
                        <a:rPr lang="en-US" b="0" i="0" baseline="0" dirty="0" smtClean="0"/>
                        <a:t>  Profit on revaluation of investment</a:t>
                      </a:r>
                    </a:p>
                    <a:p>
                      <a:r>
                        <a:rPr lang="en-US" b="0" i="0" baseline="0" dirty="0" smtClean="0"/>
                        <a:t>     </a:t>
                      </a:r>
                      <a:r>
                        <a:rPr lang="en-US" b="0" i="1" baseline="0" dirty="0" smtClean="0"/>
                        <a:t>less : </a:t>
                      </a:r>
                      <a:r>
                        <a:rPr lang="en-US" b="0" i="0" baseline="0" dirty="0" smtClean="0"/>
                        <a:t>Loss on revaluation of investments</a:t>
                      </a:r>
                    </a:p>
                    <a:p>
                      <a:r>
                        <a:rPr lang="en-US" b="1" i="0" baseline="0" dirty="0" smtClean="0"/>
                        <a:t>4.  </a:t>
                      </a:r>
                      <a:r>
                        <a:rPr lang="en-US" b="0" i="0" baseline="0" dirty="0" smtClean="0"/>
                        <a:t>Profit on sale of land, buildings and</a:t>
                      </a:r>
                    </a:p>
                    <a:p>
                      <a:r>
                        <a:rPr lang="en-US" b="0" i="0" baseline="0" dirty="0" smtClean="0"/>
                        <a:t>     assets other assets</a:t>
                      </a:r>
                    </a:p>
                    <a:p>
                      <a:r>
                        <a:rPr lang="en-US" b="0" i="0" baseline="0" dirty="0" smtClean="0"/>
                        <a:t>    </a:t>
                      </a:r>
                    </a:p>
                    <a:p>
                      <a:r>
                        <a:rPr lang="en-US" b="1" i="0" baseline="0" dirty="0" smtClean="0"/>
                        <a:t>5.  </a:t>
                      </a:r>
                      <a:r>
                        <a:rPr lang="en-US" b="0" i="0" baseline="0" dirty="0" smtClean="0"/>
                        <a:t>Profit on exchange transactions</a:t>
                      </a:r>
                    </a:p>
                    <a:p>
                      <a:r>
                        <a:rPr lang="en-US" b="0" i="0" baseline="0" dirty="0" smtClean="0"/>
                        <a:t>     </a:t>
                      </a:r>
                      <a:r>
                        <a:rPr lang="en-US" b="0" i="1" baseline="0" dirty="0" smtClean="0"/>
                        <a:t>less : </a:t>
                      </a:r>
                      <a:r>
                        <a:rPr lang="en-US" b="0" i="0" baseline="0" dirty="0" smtClean="0"/>
                        <a:t>Loss on exchange transactions</a:t>
                      </a:r>
                    </a:p>
                    <a:p>
                      <a:pPr marL="342900" indent="-342900">
                        <a:buAutoNum type="arabicPeriod" startAt="6"/>
                      </a:pPr>
                      <a:endParaRPr lang="en-US" b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1" dirty="0" smtClean="0"/>
                        <a:t>6.  </a:t>
                      </a:r>
                      <a:r>
                        <a:rPr lang="en-US" b="0" dirty="0" smtClean="0"/>
                        <a:t>Income</a:t>
                      </a:r>
                      <a:r>
                        <a:rPr lang="en-US" b="0" baseline="0" dirty="0" smtClean="0"/>
                        <a:t> earned by way of dividends etc.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from subsidiaries  / companies and / or joint ventures abroad / in India.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7.   </a:t>
                      </a:r>
                      <a:r>
                        <a:rPr lang="en-US" b="0" baseline="0" dirty="0" smtClean="0"/>
                        <a:t>Miscellaneous Income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               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                                                        TOTAL  :  </a:t>
                      </a:r>
                    </a:p>
                    <a:p>
                      <a:pPr marL="342900" indent="-342900">
                        <a:buNone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2133600"/>
            <a:ext cx="3810000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600" b="1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latin typeface="Bernard MT Condensed" pitchFamily="18" charset="0"/>
              </a:rPr>
              <a:t>FORM   “A”</a:t>
            </a:r>
            <a:endParaRPr lang="en-US" sz="6600" b="1" dirty="0">
              <a:ln>
                <a:solidFill>
                  <a:schemeClr val="bg1"/>
                </a:solidFill>
              </a:ln>
              <a:solidFill>
                <a:srgbClr val="FF33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1447800"/>
          <a:ext cx="8991600" cy="342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2438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baseline="0" dirty="0" smtClean="0"/>
                        <a:t>Interest on Deposit</a:t>
                      </a:r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2. </a:t>
                      </a:r>
                      <a:r>
                        <a:rPr lang="en-US" b="0" dirty="0" smtClean="0"/>
                        <a:t>Interest on</a:t>
                      </a:r>
                      <a:r>
                        <a:rPr lang="en-US" b="0" baseline="0" dirty="0" smtClean="0"/>
                        <a:t> RBI / Inter-bank borrowings</a:t>
                      </a:r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3. </a:t>
                      </a:r>
                      <a:r>
                        <a:rPr lang="en-US" b="0" dirty="0" smtClean="0"/>
                        <a:t>Others</a:t>
                      </a:r>
                    </a:p>
                    <a:p>
                      <a:endParaRPr lang="en-US" b="0" dirty="0" smtClean="0"/>
                    </a:p>
                    <a:p>
                      <a:r>
                        <a:rPr lang="en-US" b="0" dirty="0" smtClean="0"/>
                        <a:t>                                                                     </a:t>
                      </a:r>
                      <a:r>
                        <a:rPr lang="en-US" b="1" dirty="0" smtClean="0"/>
                        <a:t>TOTAL 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609600"/>
            <a:ext cx="79880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15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INTEREST  EXPENDED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77225"/>
            <a:ext cx="79079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16 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OPRETING  EXPENSES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896816"/>
          <a:ext cx="8991600" cy="5503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592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458861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  </a:t>
                      </a:r>
                      <a:r>
                        <a:rPr lang="en-US" b="0" dirty="0" smtClean="0"/>
                        <a:t>Payment</a:t>
                      </a:r>
                      <a:r>
                        <a:rPr lang="en-US" b="0" baseline="0" dirty="0" smtClean="0"/>
                        <a:t> to and provisions employees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2.  </a:t>
                      </a:r>
                      <a:r>
                        <a:rPr lang="en-US" b="0" dirty="0" smtClean="0"/>
                        <a:t>Rent,</a:t>
                      </a:r>
                      <a:r>
                        <a:rPr lang="en-US" b="0" baseline="0" dirty="0" smtClean="0"/>
                        <a:t> taxes and lighting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3.</a:t>
                      </a:r>
                      <a:r>
                        <a:rPr lang="en-US" b="0" dirty="0" smtClean="0"/>
                        <a:t>  Printing</a:t>
                      </a:r>
                      <a:r>
                        <a:rPr lang="en-US" b="0" baseline="0" dirty="0" smtClean="0"/>
                        <a:t> and Stationery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4.</a:t>
                      </a:r>
                      <a:r>
                        <a:rPr lang="en-US" b="0" dirty="0" smtClean="0"/>
                        <a:t>  Depreciation fees , allowances and</a:t>
                      </a:r>
                      <a:r>
                        <a:rPr lang="en-US" b="0" baseline="0" dirty="0" smtClean="0"/>
                        <a:t> expenses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5.</a:t>
                      </a:r>
                      <a:r>
                        <a:rPr lang="en-US" b="0" dirty="0" smtClean="0"/>
                        <a:t>  Advertisement and publicity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6.</a:t>
                      </a:r>
                      <a:r>
                        <a:rPr lang="en-US" b="0" baseline="0" dirty="0" smtClean="0"/>
                        <a:t>  Depreciation on bank’s property</a:t>
                      </a:r>
                    </a:p>
                    <a:p>
                      <a:r>
                        <a:rPr lang="en-US" b="1" baseline="0" dirty="0" smtClean="0"/>
                        <a:t>7.  </a:t>
                      </a:r>
                      <a:r>
                        <a:rPr lang="en-US" b="0" baseline="0" dirty="0" smtClean="0"/>
                        <a:t>Auditors’ fees and expenses </a:t>
                      </a:r>
                    </a:p>
                    <a:p>
                      <a:r>
                        <a:rPr lang="en-US" b="0" baseline="0" dirty="0" smtClean="0"/>
                        <a:t>     (including branch auditors</a:t>
                      </a:r>
                      <a:endParaRPr lang="en-US" b="1" baseline="0" dirty="0" smtClean="0"/>
                    </a:p>
                    <a:p>
                      <a:r>
                        <a:rPr lang="en-US" b="1" baseline="0" dirty="0" smtClean="0"/>
                        <a:t>8.  </a:t>
                      </a:r>
                      <a:r>
                        <a:rPr lang="en-US" b="0" baseline="0" dirty="0" smtClean="0"/>
                        <a:t>Law Charges</a:t>
                      </a:r>
                      <a:endParaRPr lang="en-US" b="1" baseline="0" dirty="0" smtClean="0"/>
                    </a:p>
                    <a:p>
                      <a:r>
                        <a:rPr lang="en-US" b="1" baseline="0" dirty="0" smtClean="0"/>
                        <a:t>9.  </a:t>
                      </a:r>
                      <a:r>
                        <a:rPr lang="en-US" b="0" baseline="0" dirty="0" smtClean="0"/>
                        <a:t>Postage, telegrams, Telephones, etc. </a:t>
                      </a:r>
                      <a:endParaRPr lang="en-US" b="1" baseline="0" dirty="0" smtClean="0"/>
                    </a:p>
                    <a:p>
                      <a:r>
                        <a:rPr lang="en-US" b="1" baseline="0" dirty="0" smtClean="0"/>
                        <a:t>10. </a:t>
                      </a:r>
                      <a:r>
                        <a:rPr lang="en-US" b="0" baseline="0" dirty="0" smtClean="0"/>
                        <a:t>Repairs and maintenance</a:t>
                      </a:r>
                    </a:p>
                    <a:p>
                      <a:r>
                        <a:rPr lang="en-US" b="1" baseline="0" dirty="0" smtClean="0"/>
                        <a:t>11</a:t>
                      </a:r>
                      <a:r>
                        <a:rPr lang="en-US" b="0" baseline="0" dirty="0" smtClean="0"/>
                        <a:t>. Insurance</a:t>
                      </a:r>
                    </a:p>
                    <a:p>
                      <a:r>
                        <a:rPr lang="en-US" b="1" baseline="0" dirty="0" smtClean="0"/>
                        <a:t>12</a:t>
                      </a:r>
                      <a:r>
                        <a:rPr lang="en-US" b="0" baseline="0" dirty="0" smtClean="0"/>
                        <a:t>. Other Expenditure</a:t>
                      </a:r>
                    </a:p>
                    <a:p>
                      <a:r>
                        <a:rPr lang="en-US" b="1" dirty="0" smtClean="0"/>
                        <a:t>              </a:t>
                      </a:r>
                    </a:p>
                    <a:p>
                      <a:r>
                        <a:rPr lang="en-US" b="1" dirty="0" smtClean="0"/>
                        <a:t>                                                                    TOTAL</a:t>
                      </a:r>
                      <a:r>
                        <a:rPr lang="en-US" b="1" baseline="0" dirty="0" smtClean="0"/>
                        <a:t>  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600200"/>
            <a:ext cx="6324600" cy="1569660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en-US" sz="96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Cooper Black" pitchFamily="18" charset="0"/>
              </a:rPr>
              <a:t>THE END</a:t>
            </a:r>
            <a:endParaRPr lang="en-US" sz="9600" b="1" dirty="0">
              <a:ln w="31550" cmpd="sng">
                <a:solidFill>
                  <a:schemeClr val="tx1"/>
                </a:solidFill>
                <a:prstDash val="solid"/>
              </a:ln>
              <a:solidFill>
                <a:srgbClr val="FF33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Balance Sheet 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itchFamily="18" charset="0"/>
              </a:rPr>
              <a:t> </a:t>
            </a:r>
            <a:r>
              <a:rPr lang="en-US" sz="2000" dirty="0" smtClean="0"/>
              <a:t>as on 31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 March (Year)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7000" y="807720"/>
          <a:ext cx="8864600" cy="816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37480"/>
                <a:gridCol w="1737360"/>
                <a:gridCol w="1889760"/>
              </a:tblGrid>
              <a:tr h="50849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CAPITAL</a:t>
                      </a:r>
                      <a:r>
                        <a:rPr lang="en-US" sz="1800" b="1" baseline="0" dirty="0" smtClean="0"/>
                        <a:t> &amp; LIABILITIS SCHEDULE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   As</a:t>
                      </a:r>
                      <a:r>
                        <a:rPr lang="en-US" sz="1800" b="1" baseline="0" dirty="0" smtClean="0"/>
                        <a:t> on 31/3</a:t>
                      </a:r>
                    </a:p>
                    <a:p>
                      <a:r>
                        <a:rPr lang="en-US" sz="1800" b="1" baseline="0" dirty="0" smtClean="0"/>
                        <a:t>(Current Year)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     As on 31/3</a:t>
                      </a:r>
                    </a:p>
                    <a:p>
                      <a:r>
                        <a:rPr lang="en-US" sz="1800" b="1" dirty="0" smtClean="0"/>
                        <a:t>(Previous Year)</a:t>
                      </a:r>
                      <a:endParaRPr lang="en-US" sz="1800" b="1" dirty="0"/>
                    </a:p>
                  </a:txBody>
                  <a:tcPr/>
                </a:tc>
              </a:tr>
              <a:tr h="528270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</a:t>
                      </a:r>
                      <a:r>
                        <a:rPr lang="en-US" sz="1800" dirty="0" smtClean="0"/>
                        <a:t>Capital                                                          1</a:t>
                      </a:r>
                    </a:p>
                    <a:p>
                      <a:r>
                        <a:rPr lang="en-US" sz="1800" dirty="0" smtClean="0"/>
                        <a:t>     Reserve</a:t>
                      </a:r>
                      <a:r>
                        <a:rPr lang="en-US" sz="1800" baseline="0" dirty="0" smtClean="0"/>
                        <a:t> &amp; Surplus                                        2     </a:t>
                      </a:r>
                    </a:p>
                    <a:p>
                      <a:r>
                        <a:rPr lang="en-US" sz="1800" baseline="0" dirty="0" smtClean="0"/>
                        <a:t>     Deposit                                                          3</a:t>
                      </a:r>
                    </a:p>
                    <a:p>
                      <a:r>
                        <a:rPr lang="en-US" sz="1800" baseline="0" dirty="0" smtClean="0"/>
                        <a:t>     Borrowings                                                    4  </a:t>
                      </a:r>
                    </a:p>
                    <a:p>
                      <a:r>
                        <a:rPr lang="en-US" sz="1800" baseline="0" dirty="0" smtClean="0"/>
                        <a:t>     Other liabilities  &amp;                                             </a:t>
                      </a:r>
                    </a:p>
                    <a:p>
                      <a:r>
                        <a:rPr lang="en-US" sz="1800" baseline="0" dirty="0" smtClean="0"/>
                        <a:t>     provisions                                                      5</a:t>
                      </a:r>
                    </a:p>
                    <a:p>
                      <a:r>
                        <a:rPr lang="en-US" sz="1800" baseline="0" dirty="0" smtClean="0"/>
                        <a:t>                                                               </a:t>
                      </a:r>
                      <a:r>
                        <a:rPr lang="en-US" sz="1800" b="1" baseline="0" dirty="0" smtClean="0"/>
                        <a:t>TOTAL :   </a:t>
                      </a:r>
                    </a:p>
                    <a:p>
                      <a:r>
                        <a:rPr lang="en-US" sz="1800" b="1" baseline="0" dirty="0" smtClean="0"/>
                        <a:t>      ASSETS</a:t>
                      </a:r>
                    </a:p>
                    <a:p>
                      <a:r>
                        <a:rPr lang="en-US" sz="1800" b="1" baseline="0" dirty="0" smtClean="0"/>
                        <a:t>     </a:t>
                      </a:r>
                      <a:r>
                        <a:rPr lang="en-US" sz="1800" b="0" baseline="0" dirty="0" smtClean="0"/>
                        <a:t>Cash and Balance with</a:t>
                      </a:r>
                    </a:p>
                    <a:p>
                      <a:r>
                        <a:rPr lang="en-US" sz="1800" b="0" baseline="0" dirty="0" smtClean="0"/>
                        <a:t>     reserve Bank of India                                     6</a:t>
                      </a:r>
                    </a:p>
                    <a:p>
                      <a:r>
                        <a:rPr lang="en-US" sz="1800" b="0" baseline="0" dirty="0" smtClean="0"/>
                        <a:t>     Balance with the Banks and money</a:t>
                      </a:r>
                    </a:p>
                    <a:p>
                      <a:r>
                        <a:rPr lang="en-US" sz="1800" b="0" baseline="0" dirty="0" smtClean="0"/>
                        <a:t>     at call and short notice</a:t>
                      </a:r>
                      <a:r>
                        <a:rPr lang="en-US" sz="1800" b="1" baseline="0" dirty="0" smtClean="0"/>
                        <a:t>                                   </a:t>
                      </a:r>
                      <a:r>
                        <a:rPr lang="en-US" sz="1800" b="0" baseline="0" dirty="0" smtClean="0"/>
                        <a:t>7</a:t>
                      </a:r>
                    </a:p>
                    <a:p>
                      <a:r>
                        <a:rPr lang="en-US" sz="1800" b="0" baseline="0" dirty="0" smtClean="0"/>
                        <a:t>     Investments                                                    8</a:t>
                      </a:r>
                    </a:p>
                    <a:p>
                      <a:r>
                        <a:rPr lang="en-US" sz="1800" b="0" baseline="0" dirty="0" smtClean="0"/>
                        <a:t>     Advances                                                        9</a:t>
                      </a:r>
                    </a:p>
                    <a:p>
                      <a:r>
                        <a:rPr lang="en-US" sz="1800" b="0" baseline="0" dirty="0" smtClean="0"/>
                        <a:t>     Fixed Assets                                                  10</a:t>
                      </a:r>
                    </a:p>
                    <a:p>
                      <a:r>
                        <a:rPr lang="en-US" sz="1800" b="0" baseline="0" dirty="0" smtClean="0"/>
                        <a:t>     Other Assts                                                    11</a:t>
                      </a:r>
                    </a:p>
                    <a:p>
                      <a:r>
                        <a:rPr lang="en-US" sz="1800" b="0" baseline="0" dirty="0" smtClean="0"/>
                        <a:t>                                                                </a:t>
                      </a:r>
                      <a:r>
                        <a:rPr lang="en-US" sz="1800" b="1" baseline="0" dirty="0" smtClean="0"/>
                        <a:t>TOTAL :</a:t>
                      </a:r>
                    </a:p>
                    <a:p>
                      <a:r>
                        <a:rPr lang="en-US" sz="1800" b="1" baseline="0" dirty="0" smtClean="0"/>
                        <a:t>     </a:t>
                      </a:r>
                      <a:r>
                        <a:rPr lang="en-US" sz="1800" b="0" baseline="0" dirty="0" smtClean="0"/>
                        <a:t>Contingent liabilities                                      12</a:t>
                      </a:r>
                    </a:p>
                    <a:p>
                      <a:r>
                        <a:rPr lang="en-US" sz="1800" b="0" baseline="0" dirty="0" smtClean="0"/>
                        <a:t>     Bills for collection                                          13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__________________________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487680"/>
          <a:ext cx="9073198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0"/>
                <a:gridCol w="1681798"/>
                <a:gridCol w="17526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As on 31/3</a:t>
                      </a:r>
                    </a:p>
                    <a:p>
                      <a:r>
                        <a:rPr lang="en-US" b="0" dirty="0" smtClean="0"/>
                        <a:t>(Current Year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As on 31/3</a:t>
                      </a:r>
                    </a:p>
                    <a:p>
                      <a:r>
                        <a:rPr lang="en-US" dirty="0" smtClean="0"/>
                        <a:t>(Previous</a:t>
                      </a:r>
                      <a:r>
                        <a:rPr lang="en-US" baseline="0" dirty="0" smtClean="0"/>
                        <a:t> Year)</a:t>
                      </a:r>
                      <a:endParaRPr lang="en-US" dirty="0"/>
                    </a:p>
                  </a:txBody>
                  <a:tcPr/>
                </a:tc>
              </a:tr>
              <a:tr h="48006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baseline="0" dirty="0" smtClean="0"/>
                        <a:t>For </a:t>
                      </a:r>
                      <a:r>
                        <a:rPr lang="en-US" b="1" baseline="0" dirty="0" err="1" smtClean="0"/>
                        <a:t>Nationalised</a:t>
                      </a:r>
                      <a:r>
                        <a:rPr lang="en-US" b="1" baseline="0" dirty="0" smtClean="0"/>
                        <a:t>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Capital (Fully owned by Central Government)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-----------------------------------------------------------------------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2.  For Banks Incorporated Outside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Capital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</a:t>
                      </a:r>
                      <a:r>
                        <a:rPr lang="en-US" b="1" baseline="0" dirty="0" smtClean="0"/>
                        <a:t>a) </a:t>
                      </a:r>
                      <a:r>
                        <a:rPr lang="en-US" b="0" baseline="0" dirty="0" smtClean="0"/>
                        <a:t>(the amount brought in by banks by way of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start-up Capital as prescribed by RBI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should  be shown under this head 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</a:t>
                      </a:r>
                      <a:r>
                        <a:rPr lang="en-US" b="1" baseline="0" dirty="0" smtClean="0"/>
                        <a:t>b) </a:t>
                      </a:r>
                      <a:r>
                        <a:rPr lang="en-US" b="0" baseline="0" dirty="0" smtClean="0"/>
                        <a:t>Amount of deposit kept with the RBI under Section 2 (1) of the Banking Regulation Act, 1949.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  </a:t>
                      </a:r>
                      <a:r>
                        <a:rPr lang="en-US" b="1" baseline="0" dirty="0" smtClean="0"/>
                        <a:t>TOTAL : </a:t>
                      </a:r>
                      <a:endParaRPr lang="en-US" b="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1" dirty="0" smtClean="0"/>
                        <a:t>-----------------------------------------------------------------------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b="1" dirty="0" smtClean="0"/>
                        <a:t>For</a:t>
                      </a:r>
                      <a:r>
                        <a:rPr lang="en-US" b="1" baseline="0" dirty="0" smtClean="0"/>
                        <a:t> Other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Authorized Capital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Issued Capital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Subscribed Capital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Called-up Capital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</a:t>
                      </a:r>
                      <a:r>
                        <a:rPr lang="en-US" b="0" i="1" baseline="0" dirty="0" smtClean="0"/>
                        <a:t>Less : </a:t>
                      </a:r>
                      <a:r>
                        <a:rPr lang="en-US" b="0" i="0" baseline="0" dirty="0" smtClean="0"/>
                        <a:t>Calls unpaid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i="0" baseline="0" dirty="0" smtClean="0"/>
                        <a:t>    </a:t>
                      </a:r>
                      <a:r>
                        <a:rPr lang="en-US" b="0" i="1" baseline="0" dirty="0" smtClean="0"/>
                        <a:t> Add  : </a:t>
                      </a:r>
                      <a:r>
                        <a:rPr lang="en-US" b="0" i="0" baseline="0" dirty="0" smtClean="0"/>
                        <a:t>Forfeited Shares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r>
                        <a:rPr lang="en-US" i="1" dirty="0" smtClean="0"/>
                        <a:t>___________</a:t>
                      </a:r>
                    </a:p>
                    <a:p>
                      <a:r>
                        <a:rPr lang="en-US" i="1" dirty="0" smtClean="0"/>
                        <a:t>___________</a:t>
                      </a:r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r>
                        <a:rPr lang="en-US" i="1" dirty="0" smtClean="0"/>
                        <a:t>______________________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1 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CAPITAL</a:t>
            </a:r>
            <a:endParaRPr lang="en-US" sz="32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0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2: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RESERVE &amp; SURPLUS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685800"/>
          <a:ext cx="8686800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/>
                <a:gridCol w="1676400"/>
                <a:gridCol w="17526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49530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Statutory Reserves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Opening Balance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Additions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Deductions during the year</a:t>
                      </a: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baseline="0" dirty="0" smtClean="0"/>
                        <a:t>Capital Reserves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Opening Balance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Additions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Deductions during the year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b="1" dirty="0" smtClean="0"/>
                        <a:t>Share Premium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dirty="0" smtClean="0"/>
                        <a:t>      </a:t>
                      </a:r>
                      <a:r>
                        <a:rPr lang="en-US" b="0" baseline="0" dirty="0" smtClean="0"/>
                        <a:t>Opening Balance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Additions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Deductions during the year</a:t>
                      </a:r>
                    </a:p>
                    <a:p>
                      <a:pPr marL="342900" indent="-342900">
                        <a:buAutoNum type="arabicPeriod" startAt="4"/>
                      </a:pPr>
                      <a:r>
                        <a:rPr lang="en-US" b="1" baseline="0" dirty="0" smtClean="0"/>
                        <a:t>Revenue &amp; other Reserves.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Opening Balance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Additions during the year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Deductions during the year</a:t>
                      </a:r>
                    </a:p>
                    <a:p>
                      <a:pPr marL="342900" indent="-342900">
                        <a:buAutoNum type="arabicPeriod" startAt="5"/>
                      </a:pPr>
                      <a:r>
                        <a:rPr lang="en-US" b="1" baseline="0" dirty="0" smtClean="0"/>
                        <a:t>Balances in Profit and Loss Account.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(1, 2, 3, and 4 )                                  TOTAL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228600"/>
            <a:ext cx="5867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3 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DEPOSITS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143000"/>
          <a:ext cx="8839200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0200"/>
                <a:gridCol w="1676400"/>
                <a:gridCol w="17526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4236720">
                <a:tc>
                  <a:txBody>
                    <a:bodyPr/>
                    <a:lstStyle/>
                    <a:p>
                      <a:pPr marL="342900" indent="-342900">
                        <a:buAutoNum type="alphaUcParenBoth"/>
                      </a:pPr>
                      <a:r>
                        <a:rPr lang="en-US" b="1" baseline="0" dirty="0" smtClean="0"/>
                        <a:t>  1.  Demand Deposits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dirty="0" smtClean="0"/>
                        <a:t>       </a:t>
                      </a:r>
                      <a:r>
                        <a:rPr lang="en-US" b="1" baseline="0" dirty="0" smtClean="0"/>
                        <a:t>     </a:t>
                      </a:r>
                      <a:r>
                        <a:rPr lang="en-US" b="0" baseline="0" dirty="0" smtClean="0"/>
                        <a:t>1) Form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2) From Others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</a:t>
                      </a:r>
                      <a:r>
                        <a:rPr lang="en-US" b="1" baseline="0" dirty="0" smtClean="0"/>
                        <a:t> 2. Savings Bank Deposits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3. Term Deposits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</a:t>
                      </a:r>
                      <a:r>
                        <a:rPr lang="en-US" b="0" baseline="0" dirty="0" smtClean="0"/>
                        <a:t>1) Form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2) From Others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</a:t>
                      </a:r>
                      <a:r>
                        <a:rPr lang="en-US" b="1" baseline="0" dirty="0" smtClean="0"/>
                        <a:t>(1, 2, and 3 )                                 TOTAL  : </a:t>
                      </a:r>
                    </a:p>
                    <a:p>
                      <a:pPr marL="342900" indent="-342900">
                        <a:buNone/>
                      </a:pPr>
                      <a:endParaRPr lang="en-US" b="1" baseline="0" dirty="0" smtClean="0"/>
                    </a:p>
                    <a:p>
                      <a:pPr marL="342900" indent="-342900">
                        <a:buAutoNum type="alphaUcParenBoth" startAt="2"/>
                      </a:pPr>
                      <a:r>
                        <a:rPr lang="en-US" b="0" baseline="0" dirty="0" smtClean="0"/>
                        <a:t>(1) Deposits of branches in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(2) Deposits of branches outside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                                                            </a:t>
                      </a:r>
                      <a:r>
                        <a:rPr lang="en-US" b="1" baseline="0" dirty="0" smtClean="0"/>
                        <a:t>TOTAL  :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i="1" dirty="0" smtClean="0"/>
                        <a:t>______________________</a:t>
                      </a:r>
                    </a:p>
                    <a:p>
                      <a:endParaRPr lang="en-US" i="1" dirty="0" smtClean="0"/>
                    </a:p>
                    <a:p>
                      <a:endParaRPr lang="en-US" i="1" dirty="0" smtClean="0"/>
                    </a:p>
                    <a:p>
                      <a:r>
                        <a:rPr lang="en-US" i="1" dirty="0" smtClean="0"/>
                        <a:t>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381000"/>
            <a:ext cx="64007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4 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BORROWING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1447800"/>
          <a:ext cx="8991600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26670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Borrowings</a:t>
                      </a:r>
                      <a:r>
                        <a:rPr lang="en-US" b="1" baseline="0" dirty="0" smtClean="0"/>
                        <a:t> in India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(1) RBI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(2) Other Banks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(3) Other </a:t>
                      </a:r>
                      <a:r>
                        <a:rPr lang="en-US" b="0" i="0" baseline="0" dirty="0" smtClean="0"/>
                        <a:t>Institutions and agencies</a:t>
                      </a:r>
                    </a:p>
                    <a:p>
                      <a:pPr marL="342900" indent="-342900">
                        <a:buNone/>
                      </a:pPr>
                      <a:endParaRPr lang="en-US" b="0" i="0" baseline="0" dirty="0" smtClean="0"/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i="0" baseline="0" dirty="0" smtClean="0"/>
                        <a:t>Borrowing Outside India</a:t>
                      </a:r>
                    </a:p>
                    <a:p>
                      <a:pPr marL="342900" indent="-342900">
                        <a:buNone/>
                      </a:pPr>
                      <a:endParaRPr lang="en-US" b="1" i="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1" i="0" baseline="0" dirty="0" smtClean="0"/>
                        <a:t>      ( 1 and 2 ) 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i="0" baseline="0" dirty="0" smtClean="0"/>
                        <a:t>                                                                   TOTAL  :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1295400"/>
          <a:ext cx="89916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28956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Bills Payable</a:t>
                      </a:r>
                    </a:p>
                    <a:p>
                      <a:pPr marL="342900" indent="-342900">
                        <a:buNone/>
                      </a:pPr>
                      <a:endParaRPr lang="en-US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Inter- office</a:t>
                      </a:r>
                      <a:r>
                        <a:rPr lang="en-US" b="1" baseline="0" dirty="0" smtClean="0"/>
                        <a:t> adjustments (net)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="1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baseline="0" dirty="0" smtClean="0"/>
                        <a:t>Interest Accrued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="1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baseline="0" dirty="0" smtClean="0"/>
                        <a:t>Others ( Including Provisions)</a:t>
                      </a:r>
                    </a:p>
                    <a:p>
                      <a:pPr marL="342900" indent="-342900">
                        <a:buNone/>
                      </a:pPr>
                      <a:endParaRPr lang="en-US" b="1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                                                         TOTAL  : 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533400"/>
            <a:ext cx="11887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Baskerville Old Face" pitchFamily="18" charset="0"/>
              </a:rPr>
              <a:t>SCHEDULE  5 :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OTHER LABILITIES AND PROVISIONS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0961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SCHEDULE  6 :  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CASH  &amp; BALANCE  WITH  RBI  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1447800"/>
          <a:ext cx="8991600" cy="3886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00200"/>
                <a:gridCol w="18288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 31/3</a:t>
                      </a:r>
                    </a:p>
                    <a:p>
                      <a:r>
                        <a:rPr lang="en-US" dirty="0" smtClean="0"/>
                        <a:t>(current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31/3</a:t>
                      </a:r>
                    </a:p>
                    <a:p>
                      <a:r>
                        <a:rPr lang="en-US" dirty="0" smtClean="0"/>
                        <a:t>(Previous Year)</a:t>
                      </a:r>
                      <a:endParaRPr lang="en-US" dirty="0"/>
                    </a:p>
                  </a:txBody>
                  <a:tcPr/>
                </a:tc>
              </a:tr>
              <a:tr h="29718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Cash</a:t>
                      </a:r>
                      <a:r>
                        <a:rPr lang="en-US" b="1" baseline="0" dirty="0" smtClean="0"/>
                        <a:t> in hand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( including foreign currency notes)</a:t>
                      </a:r>
                    </a:p>
                    <a:p>
                      <a:pPr marL="342900" indent="-342900">
                        <a:buNone/>
                      </a:pPr>
                      <a:endParaRPr lang="en-US" b="1" baseline="0" dirty="0" smtClean="0"/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b="1" baseline="0" dirty="0" smtClean="0"/>
                        <a:t>Balance with RBI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</a:t>
                      </a:r>
                      <a:r>
                        <a:rPr lang="en-US" b="0" baseline="0" dirty="0" smtClean="0"/>
                        <a:t>(1) In Current  Account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(2) In Other Accounts</a:t>
                      </a:r>
                    </a:p>
                    <a:p>
                      <a:pPr marL="342900" indent="-342900">
                        <a:buNone/>
                      </a:pPr>
                      <a:endParaRPr lang="en-US" b="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="0" baseline="0" dirty="0" smtClean="0"/>
                        <a:t>      </a:t>
                      </a:r>
                      <a:r>
                        <a:rPr lang="en-US" b="1" baseline="0" dirty="0" smtClean="0"/>
                        <a:t>( 1 and 2 )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1" baseline="0" dirty="0" smtClean="0"/>
                        <a:t>                                                                TOTAL  :</a:t>
                      </a:r>
                      <a:endParaRPr lang="en-US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419</TotalTime>
  <Words>1713</Words>
  <Application>Microsoft Office PowerPoint</Application>
  <PresentationFormat>On-screen Show (4:3)</PresentationFormat>
  <Paragraphs>760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Advanced accountancy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accountancy</dc:title>
  <dc:creator>admin</dc:creator>
  <cp:lastModifiedBy>SUNIL LAPTOP</cp:lastModifiedBy>
  <cp:revision>46</cp:revision>
  <dcterms:created xsi:type="dcterms:W3CDTF">2016-04-15T08:44:43Z</dcterms:created>
  <dcterms:modified xsi:type="dcterms:W3CDTF">2016-04-26T04:19:19Z</dcterms:modified>
</cp:coreProperties>
</file>