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77" r:id="rId8"/>
    <p:sldId id="263" r:id="rId9"/>
    <p:sldId id="276"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801CD2"/>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1D2396-D17E-4F64-AE29-90CB1673958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3BDB356-67DE-493C-B1DE-9DA3A599E03C}">
      <dgm:prSet phldrT="[Text]"/>
      <dgm:spPr/>
      <dgm:t>
        <a:bodyPr/>
        <a:lstStyle/>
        <a:p>
          <a:r>
            <a:rPr lang="en-US" dirty="0" smtClean="0"/>
            <a:t>As per Accounting Standard 14</a:t>
          </a:r>
          <a:endParaRPr lang="en-US" dirty="0"/>
        </a:p>
      </dgm:t>
    </dgm:pt>
    <dgm:pt modelId="{9D9FDB54-01DB-40DA-ADAC-5418EE0AC2AF}" type="parTrans" cxnId="{BF841F6F-6E82-405E-9EEE-CD2CC6137E48}">
      <dgm:prSet/>
      <dgm:spPr/>
      <dgm:t>
        <a:bodyPr/>
        <a:lstStyle/>
        <a:p>
          <a:endParaRPr lang="en-US"/>
        </a:p>
      </dgm:t>
    </dgm:pt>
    <dgm:pt modelId="{73C6A23E-CD1B-4E62-B0B2-280559A4E0D8}" type="sibTrans" cxnId="{BF841F6F-6E82-405E-9EEE-CD2CC6137E48}">
      <dgm:prSet/>
      <dgm:spPr/>
      <dgm:t>
        <a:bodyPr/>
        <a:lstStyle/>
        <a:p>
          <a:endParaRPr lang="en-US"/>
        </a:p>
      </dgm:t>
    </dgm:pt>
    <dgm:pt modelId="{88EFC09E-35DC-45A8-BBDB-835A1ADD3980}">
      <dgm:prSet phldrT="[Text]"/>
      <dgm:spPr/>
      <dgm:t>
        <a:bodyPr/>
        <a:lstStyle/>
        <a:p>
          <a:r>
            <a:rPr lang="en-US" dirty="0" smtClean="0"/>
            <a:t>In the nature of Purchase</a:t>
          </a:r>
          <a:endParaRPr lang="en-US" dirty="0"/>
        </a:p>
      </dgm:t>
    </dgm:pt>
    <dgm:pt modelId="{68A62987-F87D-4576-8A61-AE391F3A4121}" type="parTrans" cxnId="{634FA865-A290-4EB2-8B14-370E7834112D}">
      <dgm:prSet/>
      <dgm:spPr/>
      <dgm:t>
        <a:bodyPr/>
        <a:lstStyle/>
        <a:p>
          <a:endParaRPr lang="en-US"/>
        </a:p>
      </dgm:t>
    </dgm:pt>
    <dgm:pt modelId="{B351EB9E-542A-4E46-851D-C93051ACF3FA}" type="sibTrans" cxnId="{634FA865-A290-4EB2-8B14-370E7834112D}">
      <dgm:prSet/>
      <dgm:spPr/>
      <dgm:t>
        <a:bodyPr/>
        <a:lstStyle/>
        <a:p>
          <a:endParaRPr lang="en-US"/>
        </a:p>
      </dgm:t>
    </dgm:pt>
    <dgm:pt modelId="{27E4FEB2-DD03-4BDC-B7CF-4C944F26FDEC}">
      <dgm:prSet phldrT="[Text]"/>
      <dgm:spPr/>
      <dgm:t>
        <a:bodyPr/>
        <a:lstStyle/>
        <a:p>
          <a:r>
            <a:rPr lang="en-US" dirty="0" smtClean="0"/>
            <a:t>In the nature of Merger</a:t>
          </a:r>
          <a:endParaRPr lang="en-US" dirty="0"/>
        </a:p>
      </dgm:t>
    </dgm:pt>
    <dgm:pt modelId="{A3783B3C-CE43-4340-AAF7-15B7844ADB86}" type="parTrans" cxnId="{E7AE2909-5DD3-485F-9551-5509BD31AB10}">
      <dgm:prSet/>
      <dgm:spPr/>
      <dgm:t>
        <a:bodyPr/>
        <a:lstStyle/>
        <a:p>
          <a:endParaRPr lang="en-US"/>
        </a:p>
      </dgm:t>
    </dgm:pt>
    <dgm:pt modelId="{9A9F42E4-3444-4B06-8A10-FD659CD2A2AD}" type="sibTrans" cxnId="{E7AE2909-5DD3-485F-9551-5509BD31AB10}">
      <dgm:prSet/>
      <dgm:spPr/>
      <dgm:t>
        <a:bodyPr/>
        <a:lstStyle/>
        <a:p>
          <a:endParaRPr lang="en-US"/>
        </a:p>
      </dgm:t>
    </dgm:pt>
    <dgm:pt modelId="{BB016AA0-1EF0-4705-B83C-2F819A0A73D2}" type="pres">
      <dgm:prSet presAssocID="{4A1D2396-D17E-4F64-AE29-90CB16739589}" presName="hierChild1" presStyleCnt="0">
        <dgm:presLayoutVars>
          <dgm:chPref val="1"/>
          <dgm:dir/>
          <dgm:animOne val="branch"/>
          <dgm:animLvl val="lvl"/>
          <dgm:resizeHandles/>
        </dgm:presLayoutVars>
      </dgm:prSet>
      <dgm:spPr/>
      <dgm:t>
        <a:bodyPr/>
        <a:lstStyle/>
        <a:p>
          <a:endParaRPr lang="en-US"/>
        </a:p>
      </dgm:t>
    </dgm:pt>
    <dgm:pt modelId="{6EC7ACBF-43B0-4ECF-AFE5-9894BB75B2EB}" type="pres">
      <dgm:prSet presAssocID="{43BDB356-67DE-493C-B1DE-9DA3A599E03C}" presName="hierRoot1" presStyleCnt="0"/>
      <dgm:spPr/>
    </dgm:pt>
    <dgm:pt modelId="{D8FB182F-856D-4B61-A10F-D5F88FE9FFBB}" type="pres">
      <dgm:prSet presAssocID="{43BDB356-67DE-493C-B1DE-9DA3A599E03C}" presName="composite" presStyleCnt="0"/>
      <dgm:spPr/>
    </dgm:pt>
    <dgm:pt modelId="{FFC462B4-EF82-433F-9480-3959DCC2BA5B}" type="pres">
      <dgm:prSet presAssocID="{43BDB356-67DE-493C-B1DE-9DA3A599E03C}" presName="background" presStyleLbl="node0" presStyleIdx="0" presStyleCnt="1"/>
      <dgm:spPr/>
    </dgm:pt>
    <dgm:pt modelId="{70F9DF2C-CC4D-47FD-8890-1D63C6D6618F}" type="pres">
      <dgm:prSet presAssocID="{43BDB356-67DE-493C-B1DE-9DA3A599E03C}" presName="text" presStyleLbl="fgAcc0" presStyleIdx="0" presStyleCnt="1">
        <dgm:presLayoutVars>
          <dgm:chPref val="3"/>
        </dgm:presLayoutVars>
      </dgm:prSet>
      <dgm:spPr/>
      <dgm:t>
        <a:bodyPr/>
        <a:lstStyle/>
        <a:p>
          <a:endParaRPr lang="en-US"/>
        </a:p>
      </dgm:t>
    </dgm:pt>
    <dgm:pt modelId="{D0F70863-BCB9-4E2B-AC40-5656EB66EEC5}" type="pres">
      <dgm:prSet presAssocID="{43BDB356-67DE-493C-B1DE-9DA3A599E03C}" presName="hierChild2" presStyleCnt="0"/>
      <dgm:spPr/>
    </dgm:pt>
    <dgm:pt modelId="{8D9141B2-90E6-49D4-AF3C-700AE416777A}" type="pres">
      <dgm:prSet presAssocID="{68A62987-F87D-4576-8A61-AE391F3A4121}" presName="Name10" presStyleLbl="parChTrans1D2" presStyleIdx="0" presStyleCnt="2"/>
      <dgm:spPr/>
      <dgm:t>
        <a:bodyPr/>
        <a:lstStyle/>
        <a:p>
          <a:endParaRPr lang="en-US"/>
        </a:p>
      </dgm:t>
    </dgm:pt>
    <dgm:pt modelId="{B4091398-3DC6-49AC-8C91-5A4015B39019}" type="pres">
      <dgm:prSet presAssocID="{88EFC09E-35DC-45A8-BBDB-835A1ADD3980}" presName="hierRoot2" presStyleCnt="0"/>
      <dgm:spPr/>
    </dgm:pt>
    <dgm:pt modelId="{F3EB5A94-CA4D-43BE-88B9-6FB2425C282A}" type="pres">
      <dgm:prSet presAssocID="{88EFC09E-35DC-45A8-BBDB-835A1ADD3980}" presName="composite2" presStyleCnt="0"/>
      <dgm:spPr/>
    </dgm:pt>
    <dgm:pt modelId="{C65009A7-912C-4A19-AF07-6A3BD28B9ACC}" type="pres">
      <dgm:prSet presAssocID="{88EFC09E-35DC-45A8-BBDB-835A1ADD3980}" presName="background2" presStyleLbl="node2" presStyleIdx="0" presStyleCnt="2"/>
      <dgm:spPr/>
    </dgm:pt>
    <dgm:pt modelId="{D334A400-A3FC-47F2-A2FC-E7F30D17FAF1}" type="pres">
      <dgm:prSet presAssocID="{88EFC09E-35DC-45A8-BBDB-835A1ADD3980}" presName="text2" presStyleLbl="fgAcc2" presStyleIdx="0" presStyleCnt="2">
        <dgm:presLayoutVars>
          <dgm:chPref val="3"/>
        </dgm:presLayoutVars>
      </dgm:prSet>
      <dgm:spPr/>
      <dgm:t>
        <a:bodyPr/>
        <a:lstStyle/>
        <a:p>
          <a:endParaRPr lang="en-US"/>
        </a:p>
      </dgm:t>
    </dgm:pt>
    <dgm:pt modelId="{840267B8-0393-4EEC-8F22-10881EF5CE55}" type="pres">
      <dgm:prSet presAssocID="{88EFC09E-35DC-45A8-BBDB-835A1ADD3980}" presName="hierChild3" presStyleCnt="0"/>
      <dgm:spPr/>
    </dgm:pt>
    <dgm:pt modelId="{89FD02A9-0112-4BD0-AED4-9F192A82749E}" type="pres">
      <dgm:prSet presAssocID="{A3783B3C-CE43-4340-AAF7-15B7844ADB86}" presName="Name10" presStyleLbl="parChTrans1D2" presStyleIdx="1" presStyleCnt="2"/>
      <dgm:spPr/>
      <dgm:t>
        <a:bodyPr/>
        <a:lstStyle/>
        <a:p>
          <a:endParaRPr lang="en-US"/>
        </a:p>
      </dgm:t>
    </dgm:pt>
    <dgm:pt modelId="{210DBE34-0E84-43A6-9140-C112D0EC0F9B}" type="pres">
      <dgm:prSet presAssocID="{27E4FEB2-DD03-4BDC-B7CF-4C944F26FDEC}" presName="hierRoot2" presStyleCnt="0"/>
      <dgm:spPr/>
    </dgm:pt>
    <dgm:pt modelId="{665D45E5-C2A7-4D2F-B386-401E243EA9A5}" type="pres">
      <dgm:prSet presAssocID="{27E4FEB2-DD03-4BDC-B7CF-4C944F26FDEC}" presName="composite2" presStyleCnt="0"/>
      <dgm:spPr/>
    </dgm:pt>
    <dgm:pt modelId="{2AC4A174-5C4C-414F-9FA3-6588F2AAD23D}" type="pres">
      <dgm:prSet presAssocID="{27E4FEB2-DD03-4BDC-B7CF-4C944F26FDEC}" presName="background2" presStyleLbl="node2" presStyleIdx="1" presStyleCnt="2"/>
      <dgm:spPr/>
    </dgm:pt>
    <dgm:pt modelId="{BE121774-98FB-41B0-B638-70363E271832}" type="pres">
      <dgm:prSet presAssocID="{27E4FEB2-DD03-4BDC-B7CF-4C944F26FDEC}" presName="text2" presStyleLbl="fgAcc2" presStyleIdx="1" presStyleCnt="2">
        <dgm:presLayoutVars>
          <dgm:chPref val="3"/>
        </dgm:presLayoutVars>
      </dgm:prSet>
      <dgm:spPr/>
      <dgm:t>
        <a:bodyPr/>
        <a:lstStyle/>
        <a:p>
          <a:endParaRPr lang="en-US"/>
        </a:p>
      </dgm:t>
    </dgm:pt>
    <dgm:pt modelId="{7D0E9DA2-D286-418E-BB00-42E5BC7B8B81}" type="pres">
      <dgm:prSet presAssocID="{27E4FEB2-DD03-4BDC-B7CF-4C944F26FDEC}" presName="hierChild3" presStyleCnt="0"/>
      <dgm:spPr/>
    </dgm:pt>
  </dgm:ptLst>
  <dgm:cxnLst>
    <dgm:cxn modelId="{5D896A1E-F4E7-4B66-816F-CCCEE7A2017F}" type="presOf" srcId="{68A62987-F87D-4576-8A61-AE391F3A4121}" destId="{8D9141B2-90E6-49D4-AF3C-700AE416777A}" srcOrd="0" destOrd="0" presId="urn:microsoft.com/office/officeart/2005/8/layout/hierarchy1"/>
    <dgm:cxn modelId="{9285163F-3425-49DF-B510-3DBEEFD247A8}" type="presOf" srcId="{27E4FEB2-DD03-4BDC-B7CF-4C944F26FDEC}" destId="{BE121774-98FB-41B0-B638-70363E271832}" srcOrd="0" destOrd="0" presId="urn:microsoft.com/office/officeart/2005/8/layout/hierarchy1"/>
    <dgm:cxn modelId="{55124F5A-CAEE-4F65-AAA5-F42C8FC1B2F3}" type="presOf" srcId="{88EFC09E-35DC-45A8-BBDB-835A1ADD3980}" destId="{D334A400-A3FC-47F2-A2FC-E7F30D17FAF1}" srcOrd="0" destOrd="0" presId="urn:microsoft.com/office/officeart/2005/8/layout/hierarchy1"/>
    <dgm:cxn modelId="{E7AE2909-5DD3-485F-9551-5509BD31AB10}" srcId="{43BDB356-67DE-493C-B1DE-9DA3A599E03C}" destId="{27E4FEB2-DD03-4BDC-B7CF-4C944F26FDEC}" srcOrd="1" destOrd="0" parTransId="{A3783B3C-CE43-4340-AAF7-15B7844ADB86}" sibTransId="{9A9F42E4-3444-4B06-8A10-FD659CD2A2AD}"/>
    <dgm:cxn modelId="{BF841F6F-6E82-405E-9EEE-CD2CC6137E48}" srcId="{4A1D2396-D17E-4F64-AE29-90CB16739589}" destId="{43BDB356-67DE-493C-B1DE-9DA3A599E03C}" srcOrd="0" destOrd="0" parTransId="{9D9FDB54-01DB-40DA-ADAC-5418EE0AC2AF}" sibTransId="{73C6A23E-CD1B-4E62-B0B2-280559A4E0D8}"/>
    <dgm:cxn modelId="{634FA865-A290-4EB2-8B14-370E7834112D}" srcId="{43BDB356-67DE-493C-B1DE-9DA3A599E03C}" destId="{88EFC09E-35DC-45A8-BBDB-835A1ADD3980}" srcOrd="0" destOrd="0" parTransId="{68A62987-F87D-4576-8A61-AE391F3A4121}" sibTransId="{B351EB9E-542A-4E46-851D-C93051ACF3FA}"/>
    <dgm:cxn modelId="{16914333-9F5A-4177-852B-58BEF5D757B4}" type="presOf" srcId="{A3783B3C-CE43-4340-AAF7-15B7844ADB86}" destId="{89FD02A9-0112-4BD0-AED4-9F192A82749E}" srcOrd="0" destOrd="0" presId="urn:microsoft.com/office/officeart/2005/8/layout/hierarchy1"/>
    <dgm:cxn modelId="{A9C32815-5B95-4AED-BF1E-30E5BAF56A32}" type="presOf" srcId="{43BDB356-67DE-493C-B1DE-9DA3A599E03C}" destId="{70F9DF2C-CC4D-47FD-8890-1D63C6D6618F}" srcOrd="0" destOrd="0" presId="urn:microsoft.com/office/officeart/2005/8/layout/hierarchy1"/>
    <dgm:cxn modelId="{0A654BB5-F779-4B14-B80D-3B135F916DB4}" type="presOf" srcId="{4A1D2396-D17E-4F64-AE29-90CB16739589}" destId="{BB016AA0-1EF0-4705-B83C-2F819A0A73D2}" srcOrd="0" destOrd="0" presId="urn:microsoft.com/office/officeart/2005/8/layout/hierarchy1"/>
    <dgm:cxn modelId="{9ABA0314-3B20-4673-8442-53E72291A052}" type="presParOf" srcId="{BB016AA0-1EF0-4705-B83C-2F819A0A73D2}" destId="{6EC7ACBF-43B0-4ECF-AFE5-9894BB75B2EB}" srcOrd="0" destOrd="0" presId="urn:microsoft.com/office/officeart/2005/8/layout/hierarchy1"/>
    <dgm:cxn modelId="{AE9885B5-2946-4ACC-B0EB-AA2906C9CE43}" type="presParOf" srcId="{6EC7ACBF-43B0-4ECF-AFE5-9894BB75B2EB}" destId="{D8FB182F-856D-4B61-A10F-D5F88FE9FFBB}" srcOrd="0" destOrd="0" presId="urn:microsoft.com/office/officeart/2005/8/layout/hierarchy1"/>
    <dgm:cxn modelId="{166A5505-A472-4AF2-AAE6-1615FE2A5879}" type="presParOf" srcId="{D8FB182F-856D-4B61-A10F-D5F88FE9FFBB}" destId="{FFC462B4-EF82-433F-9480-3959DCC2BA5B}" srcOrd="0" destOrd="0" presId="urn:microsoft.com/office/officeart/2005/8/layout/hierarchy1"/>
    <dgm:cxn modelId="{5422829E-AB39-4331-8075-6A9DFF8A0D90}" type="presParOf" srcId="{D8FB182F-856D-4B61-A10F-D5F88FE9FFBB}" destId="{70F9DF2C-CC4D-47FD-8890-1D63C6D6618F}" srcOrd="1" destOrd="0" presId="urn:microsoft.com/office/officeart/2005/8/layout/hierarchy1"/>
    <dgm:cxn modelId="{897A782F-0328-4AA1-B1E7-0A4B49030554}" type="presParOf" srcId="{6EC7ACBF-43B0-4ECF-AFE5-9894BB75B2EB}" destId="{D0F70863-BCB9-4E2B-AC40-5656EB66EEC5}" srcOrd="1" destOrd="0" presId="urn:microsoft.com/office/officeart/2005/8/layout/hierarchy1"/>
    <dgm:cxn modelId="{2906E57F-4461-4077-9690-60C9DC364E05}" type="presParOf" srcId="{D0F70863-BCB9-4E2B-AC40-5656EB66EEC5}" destId="{8D9141B2-90E6-49D4-AF3C-700AE416777A}" srcOrd="0" destOrd="0" presId="urn:microsoft.com/office/officeart/2005/8/layout/hierarchy1"/>
    <dgm:cxn modelId="{A18844EE-1315-4F6E-8037-1779CAC1FD6A}" type="presParOf" srcId="{D0F70863-BCB9-4E2B-AC40-5656EB66EEC5}" destId="{B4091398-3DC6-49AC-8C91-5A4015B39019}" srcOrd="1" destOrd="0" presId="urn:microsoft.com/office/officeart/2005/8/layout/hierarchy1"/>
    <dgm:cxn modelId="{676CF73B-A06A-4B9D-B106-88A6D45A02C4}" type="presParOf" srcId="{B4091398-3DC6-49AC-8C91-5A4015B39019}" destId="{F3EB5A94-CA4D-43BE-88B9-6FB2425C282A}" srcOrd="0" destOrd="0" presId="urn:microsoft.com/office/officeart/2005/8/layout/hierarchy1"/>
    <dgm:cxn modelId="{7C4DFDBC-C173-471C-917A-49136F6ED3A4}" type="presParOf" srcId="{F3EB5A94-CA4D-43BE-88B9-6FB2425C282A}" destId="{C65009A7-912C-4A19-AF07-6A3BD28B9ACC}" srcOrd="0" destOrd="0" presId="urn:microsoft.com/office/officeart/2005/8/layout/hierarchy1"/>
    <dgm:cxn modelId="{068B4AC3-67F6-40A8-B4A5-0005D1BFDC2C}" type="presParOf" srcId="{F3EB5A94-CA4D-43BE-88B9-6FB2425C282A}" destId="{D334A400-A3FC-47F2-A2FC-E7F30D17FAF1}" srcOrd="1" destOrd="0" presId="urn:microsoft.com/office/officeart/2005/8/layout/hierarchy1"/>
    <dgm:cxn modelId="{52A4EDEA-976A-47F4-BBF6-84551FAE45A2}" type="presParOf" srcId="{B4091398-3DC6-49AC-8C91-5A4015B39019}" destId="{840267B8-0393-4EEC-8F22-10881EF5CE55}" srcOrd="1" destOrd="0" presId="urn:microsoft.com/office/officeart/2005/8/layout/hierarchy1"/>
    <dgm:cxn modelId="{D0FB4E67-F0F0-4DB3-B1DB-A0D32D7F4E5F}" type="presParOf" srcId="{D0F70863-BCB9-4E2B-AC40-5656EB66EEC5}" destId="{89FD02A9-0112-4BD0-AED4-9F192A82749E}" srcOrd="2" destOrd="0" presId="urn:microsoft.com/office/officeart/2005/8/layout/hierarchy1"/>
    <dgm:cxn modelId="{864582DC-6552-4933-94CF-B14C5D99BAFB}" type="presParOf" srcId="{D0F70863-BCB9-4E2B-AC40-5656EB66EEC5}" destId="{210DBE34-0E84-43A6-9140-C112D0EC0F9B}" srcOrd="3" destOrd="0" presId="urn:microsoft.com/office/officeart/2005/8/layout/hierarchy1"/>
    <dgm:cxn modelId="{97F759F6-740A-4A1D-B4A6-DA946EA640A0}" type="presParOf" srcId="{210DBE34-0E84-43A6-9140-C112D0EC0F9B}" destId="{665D45E5-C2A7-4D2F-B386-401E243EA9A5}" srcOrd="0" destOrd="0" presId="urn:microsoft.com/office/officeart/2005/8/layout/hierarchy1"/>
    <dgm:cxn modelId="{5CB985D3-5B03-4BBC-BDC5-BBF646AA55C8}" type="presParOf" srcId="{665D45E5-C2A7-4D2F-B386-401E243EA9A5}" destId="{2AC4A174-5C4C-414F-9FA3-6588F2AAD23D}" srcOrd="0" destOrd="0" presId="urn:microsoft.com/office/officeart/2005/8/layout/hierarchy1"/>
    <dgm:cxn modelId="{B40FD34A-38DC-4437-A8BB-553AC97AC8C3}" type="presParOf" srcId="{665D45E5-C2A7-4D2F-B386-401E243EA9A5}" destId="{BE121774-98FB-41B0-B638-70363E271832}" srcOrd="1" destOrd="0" presId="urn:microsoft.com/office/officeart/2005/8/layout/hierarchy1"/>
    <dgm:cxn modelId="{3F3FB3AF-2903-4E7D-98CE-D883E4E29071}" type="presParOf" srcId="{210DBE34-0E84-43A6-9140-C112D0EC0F9B}" destId="{7D0E9DA2-D286-418E-BB00-42E5BC7B8B81}"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D7E503F4-0E3A-4812-BF97-674611E0E07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FD52635-C51B-4C40-A4AB-B41801F6B7AC}">
      <dgm:prSet phldrT="[Text]" custT="1"/>
      <dgm:spPr/>
      <dgm:t>
        <a:bodyPr/>
        <a:lstStyle/>
        <a:p>
          <a:r>
            <a:rPr lang="en-US" sz="2400" dirty="0" smtClean="0"/>
            <a:t>Business Purchase</a:t>
          </a:r>
          <a:endParaRPr lang="en-US" sz="2400" dirty="0"/>
        </a:p>
      </dgm:t>
    </dgm:pt>
    <dgm:pt modelId="{80EC0AAC-FA6A-4DF6-88CA-4F042B5A7873}" type="parTrans" cxnId="{1E1860FA-BCA1-4A35-A4FB-7E03431AFA1E}">
      <dgm:prSet/>
      <dgm:spPr/>
      <dgm:t>
        <a:bodyPr/>
        <a:lstStyle/>
        <a:p>
          <a:endParaRPr lang="en-US"/>
        </a:p>
      </dgm:t>
    </dgm:pt>
    <dgm:pt modelId="{72479723-9487-45DA-9B9D-F53D4823E14A}" type="sibTrans" cxnId="{1E1860FA-BCA1-4A35-A4FB-7E03431AFA1E}">
      <dgm:prSet/>
      <dgm:spPr/>
      <dgm:t>
        <a:bodyPr/>
        <a:lstStyle/>
        <a:p>
          <a:endParaRPr lang="en-US"/>
        </a:p>
      </dgm:t>
    </dgm:pt>
    <dgm:pt modelId="{A9D5E8E9-2516-41E3-BB2A-4FB7E87CED6B}">
      <dgm:prSet phldrT="[Text]" custT="1"/>
      <dgm:spPr/>
      <dgm:t>
        <a:bodyPr/>
        <a:lstStyle/>
        <a:p>
          <a:r>
            <a:rPr lang="en-US" sz="2400" dirty="0" smtClean="0"/>
            <a:t>Recording Assets &amp; Liabilities</a:t>
          </a:r>
          <a:endParaRPr lang="en-US" sz="2400" dirty="0"/>
        </a:p>
      </dgm:t>
    </dgm:pt>
    <dgm:pt modelId="{938E5B8D-F070-4F27-8F23-6D9F8EDE9987}" type="parTrans" cxnId="{EB7D092C-65D8-487A-B963-1205128A5468}">
      <dgm:prSet/>
      <dgm:spPr/>
      <dgm:t>
        <a:bodyPr/>
        <a:lstStyle/>
        <a:p>
          <a:endParaRPr lang="en-US"/>
        </a:p>
      </dgm:t>
    </dgm:pt>
    <dgm:pt modelId="{62F7D6DA-D59E-4BF9-9A1C-A43C2EC4D598}" type="sibTrans" cxnId="{EB7D092C-65D8-487A-B963-1205128A5468}">
      <dgm:prSet/>
      <dgm:spPr/>
      <dgm:t>
        <a:bodyPr/>
        <a:lstStyle/>
        <a:p>
          <a:endParaRPr lang="en-US"/>
        </a:p>
      </dgm:t>
    </dgm:pt>
    <dgm:pt modelId="{D6A7A537-E3D8-4998-9172-16CCDA318FCC}">
      <dgm:prSet phldrT="[Text]" custT="1"/>
      <dgm:spPr/>
      <dgm:t>
        <a:bodyPr/>
        <a:lstStyle/>
        <a:p>
          <a:r>
            <a:rPr lang="en-US" sz="2400" dirty="0" smtClean="0"/>
            <a:t>Purchase Consideration </a:t>
          </a:r>
          <a:r>
            <a:rPr lang="en-US" sz="2400" dirty="0" smtClean="0"/>
            <a:t>Paid</a:t>
          </a:r>
          <a:endParaRPr lang="en-US" sz="2400" dirty="0"/>
        </a:p>
      </dgm:t>
    </dgm:pt>
    <dgm:pt modelId="{33F6D3C8-0D97-4E5C-B80C-C998CC7BF143}" type="parTrans" cxnId="{F9BCE307-636E-4161-8EA5-184475A52452}">
      <dgm:prSet/>
      <dgm:spPr/>
      <dgm:t>
        <a:bodyPr/>
        <a:lstStyle/>
        <a:p>
          <a:endParaRPr lang="en-US"/>
        </a:p>
      </dgm:t>
    </dgm:pt>
    <dgm:pt modelId="{5FB7844D-1B42-4BF0-98F5-69E929137ACF}" type="sibTrans" cxnId="{F9BCE307-636E-4161-8EA5-184475A52452}">
      <dgm:prSet/>
      <dgm:spPr/>
      <dgm:t>
        <a:bodyPr/>
        <a:lstStyle/>
        <a:p>
          <a:endParaRPr lang="en-US"/>
        </a:p>
      </dgm:t>
    </dgm:pt>
    <dgm:pt modelId="{7A6B0EFF-3C37-4365-8F05-27AFEEDA7A1C}">
      <dgm:prSet phldrT="[Text]" custT="1"/>
      <dgm:spPr/>
      <dgm:t>
        <a:bodyPr/>
        <a:lstStyle/>
        <a:p>
          <a:r>
            <a:rPr lang="en-US" sz="2400" dirty="0" smtClean="0"/>
            <a:t>Other Entries like Realization Expenses, Liabilities Paid Off</a:t>
          </a:r>
          <a:endParaRPr lang="en-US" sz="2400" dirty="0"/>
        </a:p>
      </dgm:t>
    </dgm:pt>
    <dgm:pt modelId="{135314EF-A24E-4E7F-AC11-726E74DB2A98}" type="parTrans" cxnId="{5FD0494B-5AE1-476B-B885-B422F72EE92D}">
      <dgm:prSet/>
      <dgm:spPr/>
    </dgm:pt>
    <dgm:pt modelId="{E5652C98-21CD-47CD-BC3E-29ED62758E75}" type="sibTrans" cxnId="{5FD0494B-5AE1-476B-B885-B422F72EE92D}">
      <dgm:prSet/>
      <dgm:spPr/>
    </dgm:pt>
    <dgm:pt modelId="{51465114-22C9-46F8-8CED-AC5330372A5E}" type="pres">
      <dgm:prSet presAssocID="{D7E503F4-0E3A-4812-BF97-674611E0E072}" presName="linear" presStyleCnt="0">
        <dgm:presLayoutVars>
          <dgm:dir/>
          <dgm:animLvl val="lvl"/>
          <dgm:resizeHandles val="exact"/>
        </dgm:presLayoutVars>
      </dgm:prSet>
      <dgm:spPr/>
      <dgm:t>
        <a:bodyPr/>
        <a:lstStyle/>
        <a:p>
          <a:endParaRPr lang="en-US"/>
        </a:p>
      </dgm:t>
    </dgm:pt>
    <dgm:pt modelId="{E2557568-E131-4E67-9A36-A493BFEFBBE7}" type="pres">
      <dgm:prSet presAssocID="{9FD52635-C51B-4C40-A4AB-B41801F6B7AC}" presName="parentLin" presStyleCnt="0"/>
      <dgm:spPr/>
    </dgm:pt>
    <dgm:pt modelId="{C02472AD-5B18-46FF-926F-2412F6BAB1FA}" type="pres">
      <dgm:prSet presAssocID="{9FD52635-C51B-4C40-A4AB-B41801F6B7AC}" presName="parentLeftMargin" presStyleLbl="node1" presStyleIdx="0" presStyleCnt="4"/>
      <dgm:spPr/>
      <dgm:t>
        <a:bodyPr/>
        <a:lstStyle/>
        <a:p>
          <a:endParaRPr lang="en-US"/>
        </a:p>
      </dgm:t>
    </dgm:pt>
    <dgm:pt modelId="{CA754A1B-4E6C-41FE-B6EF-BFF766B887FD}" type="pres">
      <dgm:prSet presAssocID="{9FD52635-C51B-4C40-A4AB-B41801F6B7AC}" presName="parentText" presStyleLbl="node1" presStyleIdx="0" presStyleCnt="4">
        <dgm:presLayoutVars>
          <dgm:chMax val="0"/>
          <dgm:bulletEnabled val="1"/>
        </dgm:presLayoutVars>
      </dgm:prSet>
      <dgm:spPr/>
      <dgm:t>
        <a:bodyPr/>
        <a:lstStyle/>
        <a:p>
          <a:endParaRPr lang="en-US"/>
        </a:p>
      </dgm:t>
    </dgm:pt>
    <dgm:pt modelId="{4FBA9D32-B1EF-4AEA-963F-1BDDA6217354}" type="pres">
      <dgm:prSet presAssocID="{9FD52635-C51B-4C40-A4AB-B41801F6B7AC}" presName="negativeSpace" presStyleCnt="0"/>
      <dgm:spPr/>
    </dgm:pt>
    <dgm:pt modelId="{A0AFF6E0-26E2-4548-AAF1-3D662F433065}" type="pres">
      <dgm:prSet presAssocID="{9FD52635-C51B-4C40-A4AB-B41801F6B7AC}" presName="childText" presStyleLbl="conFgAcc1" presStyleIdx="0" presStyleCnt="4">
        <dgm:presLayoutVars>
          <dgm:bulletEnabled val="1"/>
        </dgm:presLayoutVars>
      </dgm:prSet>
      <dgm:spPr/>
    </dgm:pt>
    <dgm:pt modelId="{5C262248-F313-4593-B2E1-1AEFA778FB7F}" type="pres">
      <dgm:prSet presAssocID="{72479723-9487-45DA-9B9D-F53D4823E14A}" presName="spaceBetweenRectangles" presStyleCnt="0"/>
      <dgm:spPr/>
    </dgm:pt>
    <dgm:pt modelId="{69AB0FC2-9603-4D4A-A700-E1C0CCA58FEC}" type="pres">
      <dgm:prSet presAssocID="{A9D5E8E9-2516-41E3-BB2A-4FB7E87CED6B}" presName="parentLin" presStyleCnt="0"/>
      <dgm:spPr/>
    </dgm:pt>
    <dgm:pt modelId="{C3A86DB0-565E-4A4B-803D-460443C5F93E}" type="pres">
      <dgm:prSet presAssocID="{A9D5E8E9-2516-41E3-BB2A-4FB7E87CED6B}" presName="parentLeftMargin" presStyleLbl="node1" presStyleIdx="0" presStyleCnt="4"/>
      <dgm:spPr/>
      <dgm:t>
        <a:bodyPr/>
        <a:lstStyle/>
        <a:p>
          <a:endParaRPr lang="en-US"/>
        </a:p>
      </dgm:t>
    </dgm:pt>
    <dgm:pt modelId="{E6158B69-8505-4FC1-B194-3CB54247182F}" type="pres">
      <dgm:prSet presAssocID="{A9D5E8E9-2516-41E3-BB2A-4FB7E87CED6B}" presName="parentText" presStyleLbl="node1" presStyleIdx="1" presStyleCnt="4">
        <dgm:presLayoutVars>
          <dgm:chMax val="0"/>
          <dgm:bulletEnabled val="1"/>
        </dgm:presLayoutVars>
      </dgm:prSet>
      <dgm:spPr/>
      <dgm:t>
        <a:bodyPr/>
        <a:lstStyle/>
        <a:p>
          <a:endParaRPr lang="en-US"/>
        </a:p>
      </dgm:t>
    </dgm:pt>
    <dgm:pt modelId="{1724B48F-EA29-4270-8143-7054A52CCAF5}" type="pres">
      <dgm:prSet presAssocID="{A9D5E8E9-2516-41E3-BB2A-4FB7E87CED6B}" presName="negativeSpace" presStyleCnt="0"/>
      <dgm:spPr/>
    </dgm:pt>
    <dgm:pt modelId="{41155A36-BCE2-43C1-B44F-92B15E6EB2DC}" type="pres">
      <dgm:prSet presAssocID="{A9D5E8E9-2516-41E3-BB2A-4FB7E87CED6B}" presName="childText" presStyleLbl="conFgAcc1" presStyleIdx="1" presStyleCnt="4">
        <dgm:presLayoutVars>
          <dgm:bulletEnabled val="1"/>
        </dgm:presLayoutVars>
      </dgm:prSet>
      <dgm:spPr/>
    </dgm:pt>
    <dgm:pt modelId="{54013FDF-C81D-452D-87ED-C761963C3E32}" type="pres">
      <dgm:prSet presAssocID="{62F7D6DA-D59E-4BF9-9A1C-A43C2EC4D598}" presName="spaceBetweenRectangles" presStyleCnt="0"/>
      <dgm:spPr/>
    </dgm:pt>
    <dgm:pt modelId="{496157B4-D9C9-496C-920C-713EB5C92605}" type="pres">
      <dgm:prSet presAssocID="{D6A7A537-E3D8-4998-9172-16CCDA318FCC}" presName="parentLin" presStyleCnt="0"/>
      <dgm:spPr/>
    </dgm:pt>
    <dgm:pt modelId="{D57FA48D-0D91-4D20-9840-7DA10A6943F2}" type="pres">
      <dgm:prSet presAssocID="{D6A7A537-E3D8-4998-9172-16CCDA318FCC}" presName="parentLeftMargin" presStyleLbl="node1" presStyleIdx="1" presStyleCnt="4"/>
      <dgm:spPr/>
      <dgm:t>
        <a:bodyPr/>
        <a:lstStyle/>
        <a:p>
          <a:endParaRPr lang="en-US"/>
        </a:p>
      </dgm:t>
    </dgm:pt>
    <dgm:pt modelId="{80FAE19A-0D5B-48E0-BFDF-E9426FD11906}" type="pres">
      <dgm:prSet presAssocID="{D6A7A537-E3D8-4998-9172-16CCDA318FCC}" presName="parentText" presStyleLbl="node1" presStyleIdx="2" presStyleCnt="4">
        <dgm:presLayoutVars>
          <dgm:chMax val="0"/>
          <dgm:bulletEnabled val="1"/>
        </dgm:presLayoutVars>
      </dgm:prSet>
      <dgm:spPr/>
      <dgm:t>
        <a:bodyPr/>
        <a:lstStyle/>
        <a:p>
          <a:endParaRPr lang="en-US"/>
        </a:p>
      </dgm:t>
    </dgm:pt>
    <dgm:pt modelId="{6F7CF5A2-4841-422D-93F6-0C90D8075BAB}" type="pres">
      <dgm:prSet presAssocID="{D6A7A537-E3D8-4998-9172-16CCDA318FCC}" presName="negativeSpace" presStyleCnt="0"/>
      <dgm:spPr/>
    </dgm:pt>
    <dgm:pt modelId="{E856FA43-A0D6-4C59-8253-525E513AEF1B}" type="pres">
      <dgm:prSet presAssocID="{D6A7A537-E3D8-4998-9172-16CCDA318FCC}" presName="childText" presStyleLbl="conFgAcc1" presStyleIdx="2" presStyleCnt="4">
        <dgm:presLayoutVars>
          <dgm:bulletEnabled val="1"/>
        </dgm:presLayoutVars>
      </dgm:prSet>
      <dgm:spPr/>
    </dgm:pt>
    <dgm:pt modelId="{254774EA-7943-4E85-9B2B-112D92ED2E3D}" type="pres">
      <dgm:prSet presAssocID="{5FB7844D-1B42-4BF0-98F5-69E929137ACF}" presName="spaceBetweenRectangles" presStyleCnt="0"/>
      <dgm:spPr/>
    </dgm:pt>
    <dgm:pt modelId="{34624DC7-EF8E-4226-9673-CE5092391B85}" type="pres">
      <dgm:prSet presAssocID="{7A6B0EFF-3C37-4365-8F05-27AFEEDA7A1C}" presName="parentLin" presStyleCnt="0"/>
      <dgm:spPr/>
    </dgm:pt>
    <dgm:pt modelId="{15D6115D-6127-4B50-800F-01B76CC628F3}" type="pres">
      <dgm:prSet presAssocID="{7A6B0EFF-3C37-4365-8F05-27AFEEDA7A1C}" presName="parentLeftMargin" presStyleLbl="node1" presStyleIdx="2" presStyleCnt="4"/>
      <dgm:spPr/>
      <dgm:t>
        <a:bodyPr/>
        <a:lstStyle/>
        <a:p>
          <a:endParaRPr lang="en-US"/>
        </a:p>
      </dgm:t>
    </dgm:pt>
    <dgm:pt modelId="{306E4B14-314A-4AD2-AE55-08BBE3512D27}" type="pres">
      <dgm:prSet presAssocID="{7A6B0EFF-3C37-4365-8F05-27AFEEDA7A1C}" presName="parentText" presStyleLbl="node1" presStyleIdx="3" presStyleCnt="4">
        <dgm:presLayoutVars>
          <dgm:chMax val="0"/>
          <dgm:bulletEnabled val="1"/>
        </dgm:presLayoutVars>
      </dgm:prSet>
      <dgm:spPr/>
      <dgm:t>
        <a:bodyPr/>
        <a:lstStyle/>
        <a:p>
          <a:endParaRPr lang="en-US"/>
        </a:p>
      </dgm:t>
    </dgm:pt>
    <dgm:pt modelId="{9CE0A936-A0AD-4733-9B9C-7FEEE6E5B51D}" type="pres">
      <dgm:prSet presAssocID="{7A6B0EFF-3C37-4365-8F05-27AFEEDA7A1C}" presName="negativeSpace" presStyleCnt="0"/>
      <dgm:spPr/>
    </dgm:pt>
    <dgm:pt modelId="{B4BD200C-0D87-45EA-9942-CB26D284E818}" type="pres">
      <dgm:prSet presAssocID="{7A6B0EFF-3C37-4365-8F05-27AFEEDA7A1C}" presName="childText" presStyleLbl="conFgAcc1" presStyleIdx="3" presStyleCnt="4">
        <dgm:presLayoutVars>
          <dgm:bulletEnabled val="1"/>
        </dgm:presLayoutVars>
      </dgm:prSet>
      <dgm:spPr/>
    </dgm:pt>
  </dgm:ptLst>
  <dgm:cxnLst>
    <dgm:cxn modelId="{5FD0494B-5AE1-476B-B885-B422F72EE92D}" srcId="{D7E503F4-0E3A-4812-BF97-674611E0E072}" destId="{7A6B0EFF-3C37-4365-8F05-27AFEEDA7A1C}" srcOrd="3" destOrd="0" parTransId="{135314EF-A24E-4E7F-AC11-726E74DB2A98}" sibTransId="{E5652C98-21CD-47CD-BC3E-29ED62758E75}"/>
    <dgm:cxn modelId="{6FEC0CDC-6C80-42FB-8FC5-5084D998AC46}" type="presOf" srcId="{D6A7A537-E3D8-4998-9172-16CCDA318FCC}" destId="{80FAE19A-0D5B-48E0-BFDF-E9426FD11906}" srcOrd="1" destOrd="0" presId="urn:microsoft.com/office/officeart/2005/8/layout/list1"/>
    <dgm:cxn modelId="{F9BCE307-636E-4161-8EA5-184475A52452}" srcId="{D7E503F4-0E3A-4812-BF97-674611E0E072}" destId="{D6A7A537-E3D8-4998-9172-16CCDA318FCC}" srcOrd="2" destOrd="0" parTransId="{33F6D3C8-0D97-4E5C-B80C-C998CC7BF143}" sibTransId="{5FB7844D-1B42-4BF0-98F5-69E929137ACF}"/>
    <dgm:cxn modelId="{8622099E-D624-4BEB-9E4C-1946BC3089DE}" type="presOf" srcId="{7A6B0EFF-3C37-4365-8F05-27AFEEDA7A1C}" destId="{306E4B14-314A-4AD2-AE55-08BBE3512D27}" srcOrd="1" destOrd="0" presId="urn:microsoft.com/office/officeart/2005/8/layout/list1"/>
    <dgm:cxn modelId="{7D0B0283-B837-4195-BF8C-E68BCEC7BD1A}" type="presOf" srcId="{9FD52635-C51B-4C40-A4AB-B41801F6B7AC}" destId="{C02472AD-5B18-46FF-926F-2412F6BAB1FA}" srcOrd="0" destOrd="0" presId="urn:microsoft.com/office/officeart/2005/8/layout/list1"/>
    <dgm:cxn modelId="{0ED3D18C-4596-40F1-8309-727F5B71A158}" type="presOf" srcId="{9FD52635-C51B-4C40-A4AB-B41801F6B7AC}" destId="{CA754A1B-4E6C-41FE-B6EF-BFF766B887FD}" srcOrd="1" destOrd="0" presId="urn:microsoft.com/office/officeart/2005/8/layout/list1"/>
    <dgm:cxn modelId="{87D7C636-BEE8-4F79-8125-6849CC90DF76}" type="presOf" srcId="{D7E503F4-0E3A-4812-BF97-674611E0E072}" destId="{51465114-22C9-46F8-8CED-AC5330372A5E}" srcOrd="0" destOrd="0" presId="urn:microsoft.com/office/officeart/2005/8/layout/list1"/>
    <dgm:cxn modelId="{2D974391-CA85-4DF6-827B-D0C80FEDBBD5}" type="presOf" srcId="{7A6B0EFF-3C37-4365-8F05-27AFEEDA7A1C}" destId="{15D6115D-6127-4B50-800F-01B76CC628F3}" srcOrd="0" destOrd="0" presId="urn:microsoft.com/office/officeart/2005/8/layout/list1"/>
    <dgm:cxn modelId="{1E1860FA-BCA1-4A35-A4FB-7E03431AFA1E}" srcId="{D7E503F4-0E3A-4812-BF97-674611E0E072}" destId="{9FD52635-C51B-4C40-A4AB-B41801F6B7AC}" srcOrd="0" destOrd="0" parTransId="{80EC0AAC-FA6A-4DF6-88CA-4F042B5A7873}" sibTransId="{72479723-9487-45DA-9B9D-F53D4823E14A}"/>
    <dgm:cxn modelId="{20CA8061-25AE-4B2E-8B57-FE1F80058C58}" type="presOf" srcId="{A9D5E8E9-2516-41E3-BB2A-4FB7E87CED6B}" destId="{C3A86DB0-565E-4A4B-803D-460443C5F93E}" srcOrd="0" destOrd="0" presId="urn:microsoft.com/office/officeart/2005/8/layout/list1"/>
    <dgm:cxn modelId="{6482B073-9DAD-4304-ACE6-3ABAEE85944C}" type="presOf" srcId="{D6A7A537-E3D8-4998-9172-16CCDA318FCC}" destId="{D57FA48D-0D91-4D20-9840-7DA10A6943F2}" srcOrd="0" destOrd="0" presId="urn:microsoft.com/office/officeart/2005/8/layout/list1"/>
    <dgm:cxn modelId="{C3AB29E9-7189-487D-8F0A-72302FE00494}" type="presOf" srcId="{A9D5E8E9-2516-41E3-BB2A-4FB7E87CED6B}" destId="{E6158B69-8505-4FC1-B194-3CB54247182F}" srcOrd="1" destOrd="0" presId="urn:microsoft.com/office/officeart/2005/8/layout/list1"/>
    <dgm:cxn modelId="{EB7D092C-65D8-487A-B963-1205128A5468}" srcId="{D7E503F4-0E3A-4812-BF97-674611E0E072}" destId="{A9D5E8E9-2516-41E3-BB2A-4FB7E87CED6B}" srcOrd="1" destOrd="0" parTransId="{938E5B8D-F070-4F27-8F23-6D9F8EDE9987}" sibTransId="{62F7D6DA-D59E-4BF9-9A1C-A43C2EC4D598}"/>
    <dgm:cxn modelId="{07A9642B-D49F-4B9C-96A6-47E331FEFABD}" type="presParOf" srcId="{51465114-22C9-46F8-8CED-AC5330372A5E}" destId="{E2557568-E131-4E67-9A36-A493BFEFBBE7}" srcOrd="0" destOrd="0" presId="urn:microsoft.com/office/officeart/2005/8/layout/list1"/>
    <dgm:cxn modelId="{B62B623D-4713-4B1D-9600-4EBD9E13C177}" type="presParOf" srcId="{E2557568-E131-4E67-9A36-A493BFEFBBE7}" destId="{C02472AD-5B18-46FF-926F-2412F6BAB1FA}" srcOrd="0" destOrd="0" presId="urn:microsoft.com/office/officeart/2005/8/layout/list1"/>
    <dgm:cxn modelId="{89E813C1-718F-404F-9B42-348B85A022F0}" type="presParOf" srcId="{E2557568-E131-4E67-9A36-A493BFEFBBE7}" destId="{CA754A1B-4E6C-41FE-B6EF-BFF766B887FD}" srcOrd="1" destOrd="0" presId="urn:microsoft.com/office/officeart/2005/8/layout/list1"/>
    <dgm:cxn modelId="{56D778AB-02EC-4D45-BDA5-30282D11A9A1}" type="presParOf" srcId="{51465114-22C9-46F8-8CED-AC5330372A5E}" destId="{4FBA9D32-B1EF-4AEA-963F-1BDDA6217354}" srcOrd="1" destOrd="0" presId="urn:microsoft.com/office/officeart/2005/8/layout/list1"/>
    <dgm:cxn modelId="{C181A4F9-1392-4515-921D-D408D348E679}" type="presParOf" srcId="{51465114-22C9-46F8-8CED-AC5330372A5E}" destId="{A0AFF6E0-26E2-4548-AAF1-3D662F433065}" srcOrd="2" destOrd="0" presId="urn:microsoft.com/office/officeart/2005/8/layout/list1"/>
    <dgm:cxn modelId="{F88A3B35-889F-4D43-A3EB-595E0D2D758C}" type="presParOf" srcId="{51465114-22C9-46F8-8CED-AC5330372A5E}" destId="{5C262248-F313-4593-B2E1-1AEFA778FB7F}" srcOrd="3" destOrd="0" presId="urn:microsoft.com/office/officeart/2005/8/layout/list1"/>
    <dgm:cxn modelId="{B373EF7E-B15C-4D14-93F0-202C63138E93}" type="presParOf" srcId="{51465114-22C9-46F8-8CED-AC5330372A5E}" destId="{69AB0FC2-9603-4D4A-A700-E1C0CCA58FEC}" srcOrd="4" destOrd="0" presId="urn:microsoft.com/office/officeart/2005/8/layout/list1"/>
    <dgm:cxn modelId="{24A2C912-5ECB-42A8-8330-DDB108CA5B3B}" type="presParOf" srcId="{69AB0FC2-9603-4D4A-A700-E1C0CCA58FEC}" destId="{C3A86DB0-565E-4A4B-803D-460443C5F93E}" srcOrd="0" destOrd="0" presId="urn:microsoft.com/office/officeart/2005/8/layout/list1"/>
    <dgm:cxn modelId="{D348A2C7-81A9-41D9-8B8E-CD5CF50303FE}" type="presParOf" srcId="{69AB0FC2-9603-4D4A-A700-E1C0CCA58FEC}" destId="{E6158B69-8505-4FC1-B194-3CB54247182F}" srcOrd="1" destOrd="0" presId="urn:microsoft.com/office/officeart/2005/8/layout/list1"/>
    <dgm:cxn modelId="{6CB6107B-65D0-41C4-A3A8-0E1A2BE4531A}" type="presParOf" srcId="{51465114-22C9-46F8-8CED-AC5330372A5E}" destId="{1724B48F-EA29-4270-8143-7054A52CCAF5}" srcOrd="5" destOrd="0" presId="urn:microsoft.com/office/officeart/2005/8/layout/list1"/>
    <dgm:cxn modelId="{2C06F500-3933-4E38-9EEF-978784179DD4}" type="presParOf" srcId="{51465114-22C9-46F8-8CED-AC5330372A5E}" destId="{41155A36-BCE2-43C1-B44F-92B15E6EB2DC}" srcOrd="6" destOrd="0" presId="urn:microsoft.com/office/officeart/2005/8/layout/list1"/>
    <dgm:cxn modelId="{954FC8F0-70FD-4F16-BA22-F7F5BBD6D051}" type="presParOf" srcId="{51465114-22C9-46F8-8CED-AC5330372A5E}" destId="{54013FDF-C81D-452D-87ED-C761963C3E32}" srcOrd="7" destOrd="0" presId="urn:microsoft.com/office/officeart/2005/8/layout/list1"/>
    <dgm:cxn modelId="{F01D57E7-C581-45FF-9154-991BB1F3C6A0}" type="presParOf" srcId="{51465114-22C9-46F8-8CED-AC5330372A5E}" destId="{496157B4-D9C9-496C-920C-713EB5C92605}" srcOrd="8" destOrd="0" presId="urn:microsoft.com/office/officeart/2005/8/layout/list1"/>
    <dgm:cxn modelId="{ECDA48BD-72B6-4844-BF88-97155F79C255}" type="presParOf" srcId="{496157B4-D9C9-496C-920C-713EB5C92605}" destId="{D57FA48D-0D91-4D20-9840-7DA10A6943F2}" srcOrd="0" destOrd="0" presId="urn:microsoft.com/office/officeart/2005/8/layout/list1"/>
    <dgm:cxn modelId="{5861870F-1133-4CA3-969B-8EE0935AED88}" type="presParOf" srcId="{496157B4-D9C9-496C-920C-713EB5C92605}" destId="{80FAE19A-0D5B-48E0-BFDF-E9426FD11906}" srcOrd="1" destOrd="0" presId="urn:microsoft.com/office/officeart/2005/8/layout/list1"/>
    <dgm:cxn modelId="{B0B4F517-7691-4F96-9EE3-ADFC0EE9AD59}" type="presParOf" srcId="{51465114-22C9-46F8-8CED-AC5330372A5E}" destId="{6F7CF5A2-4841-422D-93F6-0C90D8075BAB}" srcOrd="9" destOrd="0" presId="urn:microsoft.com/office/officeart/2005/8/layout/list1"/>
    <dgm:cxn modelId="{60967384-4EF6-4E56-A031-CC936E755C92}" type="presParOf" srcId="{51465114-22C9-46F8-8CED-AC5330372A5E}" destId="{E856FA43-A0D6-4C59-8253-525E513AEF1B}" srcOrd="10" destOrd="0" presId="urn:microsoft.com/office/officeart/2005/8/layout/list1"/>
    <dgm:cxn modelId="{FA0FDEC4-2B49-4FB0-BE69-36376FEFEBC2}" type="presParOf" srcId="{51465114-22C9-46F8-8CED-AC5330372A5E}" destId="{254774EA-7943-4E85-9B2B-112D92ED2E3D}" srcOrd="11" destOrd="0" presId="urn:microsoft.com/office/officeart/2005/8/layout/list1"/>
    <dgm:cxn modelId="{5E8C6835-39FF-4773-81C1-4B82F5068E81}" type="presParOf" srcId="{51465114-22C9-46F8-8CED-AC5330372A5E}" destId="{34624DC7-EF8E-4226-9673-CE5092391B85}" srcOrd="12" destOrd="0" presId="urn:microsoft.com/office/officeart/2005/8/layout/list1"/>
    <dgm:cxn modelId="{DC720130-A307-442C-9AD1-13E5CF4E721C}" type="presParOf" srcId="{34624DC7-EF8E-4226-9673-CE5092391B85}" destId="{15D6115D-6127-4B50-800F-01B76CC628F3}" srcOrd="0" destOrd="0" presId="urn:microsoft.com/office/officeart/2005/8/layout/list1"/>
    <dgm:cxn modelId="{C6C15203-7036-435E-9AF3-3DEC04F87A45}" type="presParOf" srcId="{34624DC7-EF8E-4226-9673-CE5092391B85}" destId="{306E4B14-314A-4AD2-AE55-08BBE3512D27}" srcOrd="1" destOrd="0" presId="urn:microsoft.com/office/officeart/2005/8/layout/list1"/>
    <dgm:cxn modelId="{8CF1BA67-5B21-4CB9-852E-DE3E0FA3D23D}" type="presParOf" srcId="{51465114-22C9-46F8-8CED-AC5330372A5E}" destId="{9CE0A936-A0AD-4733-9B9C-7FEEE6E5B51D}" srcOrd="13" destOrd="0" presId="urn:microsoft.com/office/officeart/2005/8/layout/list1"/>
    <dgm:cxn modelId="{A2F594CF-C69F-4B22-BDC0-AFFEEC56EADB}" type="presParOf" srcId="{51465114-22C9-46F8-8CED-AC5330372A5E}" destId="{B4BD200C-0D87-45EA-9942-CB26D284E818}" srcOrd="14"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EBFED-070D-4669-AFD5-0A97EEFCA13B}"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5357E-2A42-4EB9-A872-2EB849F9CC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711E24-7565-4555-B775-89F097416F76}" type="datetime1">
              <a:rPr lang="en-US" smtClean="0"/>
              <a:pPr/>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2CB5C4-A423-45E9-99C6-5E75709C6A23}" type="datetime1">
              <a:rPr lang="en-US" smtClean="0"/>
              <a:pPr/>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B3975-5B64-4687-8DA8-DE777419F6D2}" type="datetime1">
              <a:rPr lang="en-US" smtClean="0"/>
              <a:pPr/>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653697-EABB-44C9-B7A4-CA760422BC14}" type="datetime1">
              <a:rPr lang="en-US" smtClean="0"/>
              <a:pPr/>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EEA90-5F41-458C-894C-B1A1F9BA7F93}" type="datetime1">
              <a:rPr lang="en-US" smtClean="0"/>
              <a:pPr/>
              <a:t>5/5/2021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C52CCA-4574-48FD-B9DC-367DE6D3551A}" type="datetime1">
              <a:rPr lang="en-US" smtClean="0"/>
              <a:pPr/>
              <a:t>5/5/2021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F63EFC-2B94-47D0-A8A7-F5CC2433DBE7}" type="datetime1">
              <a:rPr lang="en-US" smtClean="0"/>
              <a:pPr/>
              <a:t>5/5/2021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71B687-6BFA-4E52-A030-E1C314F5068F}" type="datetime1">
              <a:rPr lang="en-US" smtClean="0"/>
              <a:pPr/>
              <a:t>5/5/2021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8913C-E22F-4A21-94F5-4F1650DA31F8}" type="datetime1">
              <a:rPr lang="en-US" smtClean="0"/>
              <a:pPr/>
              <a:t>5/5/2021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DF741-191D-482C-B241-22BD7A1A9D9F}" type="datetime1">
              <a:rPr lang="en-US" smtClean="0"/>
              <a:pPr/>
              <a:t>5/5/2021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2C82E-E73F-403B-904C-25156ACDAD5E}" type="datetime1">
              <a:rPr lang="en-US" smtClean="0"/>
              <a:pPr/>
              <a:t>5/5/2021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ACAFFC-BFEE-4D54-B8F1-2C2A0A4B78B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81FAC-D9B3-4363-A1DF-66577BDC0C7B}" type="datetime1">
              <a:rPr lang="en-US" smtClean="0"/>
              <a:pPr/>
              <a:t>5/5/2021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CAFFC-BFEE-4D54-B8F1-2C2A0A4B78B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sz="4800" dirty="0" smtClean="0"/>
              <a:t>UNIT</a:t>
            </a:r>
            <a:r>
              <a:rPr lang="en-US" dirty="0" smtClean="0"/>
              <a:t> 1</a:t>
            </a:r>
            <a:endParaRPr lang="en-US" dirty="0"/>
          </a:p>
        </p:txBody>
      </p:sp>
      <p:sp>
        <p:nvSpPr>
          <p:cNvPr id="3" name="Subtitle 2"/>
          <p:cNvSpPr>
            <a:spLocks noGrp="1"/>
          </p:cNvSpPr>
          <p:nvPr>
            <p:ph type="subTitle" idx="1"/>
          </p:nvPr>
        </p:nvSpPr>
        <p:spPr>
          <a:xfrm>
            <a:off x="1371600" y="3124200"/>
            <a:ext cx="6400800" cy="251460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ndalus" pitchFamily="18" charset="-78"/>
                <a:cs typeface="Andalus" pitchFamily="18" charset="-78"/>
              </a:rPr>
              <a:t>AMALGAMATION, ABSORPTION AND EXTERNAL RECONSTRUCTION OF COMPANIES.</a:t>
            </a:r>
            <a:endParaRPr lang="en-U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ndalus" pitchFamily="18" charset="-78"/>
              <a:cs typeface="Andalus" pitchFamily="18" charset="-78"/>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599"/>
          </a:xfrm>
        </p:spPr>
        <p:txBody>
          <a:bodyPr>
            <a:normAutofit fontScale="90000"/>
          </a:bodyPr>
          <a:lstStyle/>
          <a:p>
            <a:r>
              <a:rPr lang="en-US" dirty="0" smtClean="0">
                <a:solidFill>
                  <a:schemeClr val="accent6">
                    <a:lumMod val="75000"/>
                  </a:schemeClr>
                </a:solidFill>
                <a:latin typeface="Algerian" pitchFamily="82" charset="0"/>
              </a:rPr>
              <a:t>ACCOUNTING ENTRIES</a:t>
            </a:r>
            <a:endParaRPr lang="en-US" dirty="0">
              <a:solidFill>
                <a:schemeClr val="accent6">
                  <a:lumMod val="75000"/>
                </a:schemeClr>
              </a:solidFill>
              <a:latin typeface="Algerian" pitchFamily="82" charset="0"/>
            </a:endParaRPr>
          </a:p>
        </p:txBody>
      </p:sp>
      <p:sp>
        <p:nvSpPr>
          <p:cNvPr id="3" name="Subtitle 2"/>
          <p:cNvSpPr>
            <a:spLocks noGrp="1"/>
          </p:cNvSpPr>
          <p:nvPr>
            <p:ph type="subTitle" idx="1"/>
          </p:nvPr>
        </p:nvSpPr>
        <p:spPr>
          <a:xfrm>
            <a:off x="152400" y="762000"/>
            <a:ext cx="8839200" cy="6019800"/>
          </a:xfrm>
        </p:spPr>
        <p:txBody>
          <a:bodyPr>
            <a:normAutofit lnSpcReduction="10000"/>
          </a:bodyPr>
          <a:lstStyle/>
          <a:p>
            <a:pPr algn="l"/>
            <a:r>
              <a:rPr lang="en-US" dirty="0" smtClean="0">
                <a:solidFill>
                  <a:schemeClr val="tx1"/>
                </a:solidFill>
              </a:rPr>
              <a:t>Following Journal Entries are passed to close various accounts in the books of  the purchased company or company going into liquidation.</a:t>
            </a:r>
          </a:p>
          <a:p>
            <a:pPr marL="514350" indent="-514350" algn="l"/>
            <a:r>
              <a:rPr lang="en-US" u="sng" dirty="0" smtClean="0">
                <a:solidFill>
                  <a:schemeClr val="tx1"/>
                </a:solidFill>
              </a:rPr>
              <a:t>Realisation Account</a:t>
            </a:r>
          </a:p>
          <a:p>
            <a:pPr marL="571500" indent="-571500" algn="l"/>
            <a:r>
              <a:rPr lang="en-US" dirty="0" smtClean="0">
                <a:solidFill>
                  <a:schemeClr val="tx1"/>
                </a:solidFill>
              </a:rPr>
              <a:t>1)  </a:t>
            </a:r>
            <a:r>
              <a:rPr lang="en-US" u="sng" dirty="0" smtClean="0">
                <a:solidFill>
                  <a:schemeClr val="tx1"/>
                </a:solidFill>
              </a:rPr>
              <a:t>Assets Account: </a:t>
            </a:r>
            <a:r>
              <a:rPr lang="en-US" dirty="0" smtClean="0">
                <a:solidFill>
                  <a:schemeClr val="tx1"/>
                </a:solidFill>
              </a:rPr>
              <a:t>All assets except cash and bank are transferred to Realisation A/c by passing the entry</a:t>
            </a:r>
          </a:p>
          <a:p>
            <a:pPr marL="514350" indent="-514350" algn="l"/>
            <a:r>
              <a:rPr lang="en-US" dirty="0" smtClean="0">
                <a:solidFill>
                  <a:schemeClr val="tx1"/>
                </a:solidFill>
              </a:rPr>
              <a:t>      Realisation A/c                           Dr.    </a:t>
            </a:r>
          </a:p>
          <a:p>
            <a:pPr marL="514350" indent="-514350" algn="l"/>
            <a:r>
              <a:rPr lang="en-US" dirty="0" smtClean="0">
                <a:solidFill>
                  <a:schemeClr val="tx1"/>
                </a:solidFill>
              </a:rPr>
              <a:t>             To Assets A/c   [ Except Fictitious Assets] </a:t>
            </a:r>
          </a:p>
          <a:p>
            <a:pPr marL="514350" indent="-514350" algn="l">
              <a:buFont typeface="Arial" pitchFamily="34" charset="0"/>
              <a:buChar char="•"/>
            </a:pPr>
            <a:r>
              <a:rPr lang="en-US" dirty="0" smtClean="0">
                <a:solidFill>
                  <a:schemeClr val="tx1"/>
                </a:solidFill>
              </a:rPr>
              <a:t>Cash /Bank balance is also transferred to Realisation A/c only if it is taken over by the purchasing co.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10</a:t>
            </a:fld>
            <a:endParaRPr lang="en-US" dirty="0"/>
          </a:p>
        </p:txBody>
      </p:sp>
    </p:spTree>
  </p:cSld>
  <p:clrMapOvr>
    <a:masterClrMapping/>
  </p:clrMapOvr>
  <p:transition spd="slow">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1"/>
            <a:ext cx="7772400" cy="609600"/>
          </a:xfrm>
        </p:spPr>
        <p:txBody>
          <a:bodyPr>
            <a:normAutofit fontScale="90000"/>
          </a:bodyPr>
          <a:lstStyle/>
          <a:p>
            <a:r>
              <a:rPr lang="en-US" sz="4000" dirty="0" smtClean="0">
                <a:solidFill>
                  <a:srgbClr val="00B050"/>
                </a:solidFill>
                <a:latin typeface="Arial" pitchFamily="34" charset="0"/>
                <a:cs typeface="Arial" pitchFamily="34" charset="0"/>
              </a:rPr>
              <a:t>ii. Liabilities</a:t>
            </a:r>
            <a:endParaRPr lang="en-US" sz="4000" dirty="0">
              <a:solidFill>
                <a:srgbClr val="00B050"/>
              </a:solidFill>
              <a:latin typeface="Arial" pitchFamily="34" charset="0"/>
              <a:cs typeface="Arial" pitchFamily="34" charset="0"/>
            </a:endParaRPr>
          </a:p>
        </p:txBody>
      </p:sp>
      <p:sp>
        <p:nvSpPr>
          <p:cNvPr id="3" name="Subtitle 2"/>
          <p:cNvSpPr>
            <a:spLocks noGrp="1"/>
          </p:cNvSpPr>
          <p:nvPr>
            <p:ph type="subTitle" idx="1"/>
          </p:nvPr>
        </p:nvSpPr>
        <p:spPr>
          <a:xfrm>
            <a:off x="152400" y="914400"/>
            <a:ext cx="8915400" cy="5867400"/>
          </a:xfrm>
        </p:spPr>
        <p:txBody>
          <a:bodyPr/>
          <a:lstStyle/>
          <a:p>
            <a:pPr marL="514350" indent="-514350" algn="l"/>
            <a:r>
              <a:rPr lang="en-US" dirty="0" smtClean="0">
                <a:solidFill>
                  <a:schemeClr val="tx1"/>
                </a:solidFill>
              </a:rPr>
              <a:t>2)  Liabilities taken over by the Purchasing Company are transferred to Realisation A/c</a:t>
            </a:r>
          </a:p>
          <a:p>
            <a:pPr marL="514350" indent="-514350" algn="l"/>
            <a:r>
              <a:rPr lang="en-US" dirty="0" smtClean="0">
                <a:solidFill>
                  <a:schemeClr val="tx1"/>
                </a:solidFill>
              </a:rPr>
              <a:t>Liabilities A/c                         Dr.</a:t>
            </a:r>
          </a:p>
          <a:p>
            <a:pPr marL="514350" indent="-514350" algn="l"/>
            <a:r>
              <a:rPr lang="en-US" dirty="0" smtClean="0">
                <a:solidFill>
                  <a:schemeClr val="tx1"/>
                </a:solidFill>
              </a:rPr>
              <a:t>      To Realisation A/c</a:t>
            </a:r>
          </a:p>
          <a:p>
            <a:pPr marL="514350" indent="-514350" algn="l"/>
            <a:r>
              <a:rPr lang="en-US" dirty="0" smtClean="0">
                <a:solidFill>
                  <a:schemeClr val="tx1"/>
                </a:solidFill>
              </a:rPr>
              <a:t>8) Liabilities not taken over by the Purchasing Co.</a:t>
            </a:r>
          </a:p>
          <a:p>
            <a:pPr marL="514350" indent="-514350" algn="l"/>
            <a:r>
              <a:rPr lang="en-US" dirty="0" smtClean="0">
                <a:solidFill>
                  <a:schemeClr val="tx1"/>
                </a:solidFill>
              </a:rPr>
              <a:t>Liabilities A/c                         Dr.</a:t>
            </a:r>
          </a:p>
          <a:p>
            <a:pPr marL="514350" indent="-514350" algn="l"/>
            <a:r>
              <a:rPr lang="en-US" dirty="0" smtClean="0">
                <a:solidFill>
                  <a:schemeClr val="tx1"/>
                </a:solidFill>
              </a:rPr>
              <a:t>       To Cash/Bank A/c  </a:t>
            </a:r>
          </a:p>
          <a:p>
            <a:pPr marL="514350" indent="-514350" algn="l"/>
            <a:r>
              <a:rPr lang="en-US" dirty="0" smtClean="0">
                <a:solidFill>
                  <a:schemeClr val="tx1"/>
                </a:solidFill>
              </a:rPr>
              <a:t>Or   To Shares in Purchasing Company A/c</a:t>
            </a:r>
          </a:p>
          <a:p>
            <a:pPr marL="514350" indent="-514350" algn="l">
              <a:buFont typeface="Arial" pitchFamily="34" charset="0"/>
              <a:buChar char="•"/>
            </a:pPr>
            <a:r>
              <a:rPr lang="en-US" dirty="0" smtClean="0">
                <a:solidFill>
                  <a:schemeClr val="accent2"/>
                </a:solidFill>
              </a:rPr>
              <a:t>The profit or loss resulting from such payment is transferred to Realisation Account</a:t>
            </a:r>
          </a:p>
          <a:p>
            <a:pPr marL="514350" indent="-514350" algn="l"/>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11</a:t>
            </a:fld>
            <a:endParaRPr lang="en-US" dirty="0"/>
          </a:p>
        </p:txBody>
      </p:sp>
    </p:spTree>
  </p:cSld>
  <p:clrMapOvr>
    <a:masterClrMapping/>
  </p:clrMapOvr>
  <p:transition spd="slow">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494085"/>
          </a:xfrm>
          <a:prstGeom prst="rect">
            <a:avLst/>
          </a:prstGeom>
          <a:noFill/>
        </p:spPr>
        <p:txBody>
          <a:bodyPr wrap="square" rtlCol="0">
            <a:spAutoFit/>
          </a:bodyPr>
          <a:lstStyle/>
          <a:p>
            <a:r>
              <a:rPr lang="en-US" sz="3200" u="sng" dirty="0" smtClean="0">
                <a:solidFill>
                  <a:srgbClr val="7030A0"/>
                </a:solidFill>
              </a:rPr>
              <a:t>c) Liabilities outside the Balance Sheet</a:t>
            </a:r>
          </a:p>
          <a:p>
            <a:r>
              <a:rPr lang="en-US" sz="3200" dirty="0" smtClean="0"/>
              <a:t>                         If there arise any new liability, which is not included in the Balance Sheet, the treatment is given as under.</a:t>
            </a:r>
          </a:p>
          <a:p>
            <a:pPr>
              <a:buFont typeface="Arial" pitchFamily="34" charset="0"/>
              <a:buChar char="•"/>
            </a:pPr>
            <a:r>
              <a:rPr lang="en-US" sz="3200" dirty="0" smtClean="0"/>
              <a:t>If it is taken over by the Purchasing (Vendee)Co. no entry is to be passed in the books of the Purchased Co. The Purchasing Company (Vendee) will record it in its own books along with the other liabilities taken over.</a:t>
            </a:r>
          </a:p>
          <a:p>
            <a:pPr>
              <a:buFont typeface="Arial" pitchFamily="34" charset="0"/>
              <a:buChar char="•"/>
            </a:pPr>
            <a:r>
              <a:rPr lang="en-US" sz="3200" dirty="0" smtClean="0"/>
              <a:t>If it is to be paid by the Purchased Company (Vendor), the entry will be –</a:t>
            </a:r>
          </a:p>
          <a:p>
            <a:r>
              <a:rPr lang="en-US" sz="3200" dirty="0" smtClean="0"/>
              <a:t>Realisation A/c                        Dr.</a:t>
            </a:r>
          </a:p>
          <a:p>
            <a:r>
              <a:rPr lang="en-US" sz="3200" dirty="0" smtClean="0"/>
              <a:t>              To Cash/Bank A/c</a:t>
            </a:r>
            <a:endParaRPr lang="en-US" sz="3200" dirty="0"/>
          </a:p>
        </p:txBody>
      </p:sp>
      <p:sp>
        <p:nvSpPr>
          <p:cNvPr id="3" name="Slide Number Placeholder 2"/>
          <p:cNvSpPr>
            <a:spLocks noGrp="1"/>
          </p:cNvSpPr>
          <p:nvPr>
            <p:ph type="sldNum" sz="quarter" idx="12"/>
          </p:nvPr>
        </p:nvSpPr>
        <p:spPr/>
        <p:txBody>
          <a:bodyPr/>
          <a:lstStyle/>
          <a:p>
            <a:fld id="{A4ACAFFC-BFEE-4D54-B8F1-2C2A0A4B78B3}" type="slidenum">
              <a:rPr lang="en-US" smtClean="0"/>
              <a:pPr/>
              <a:t>12</a:t>
            </a:fld>
            <a:endParaRPr lang="en-US" dirty="0"/>
          </a:p>
        </p:txBody>
      </p:sp>
    </p:spTree>
  </p:cSld>
  <p:clrMapOvr>
    <a:masterClrMapping/>
  </p:clrMapOvr>
  <p:transition spd="slow">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6001643"/>
          </a:xfrm>
          <a:prstGeom prst="rect">
            <a:avLst/>
          </a:prstGeom>
          <a:noFill/>
        </p:spPr>
        <p:txBody>
          <a:bodyPr wrap="square" rtlCol="0">
            <a:spAutoFit/>
          </a:bodyPr>
          <a:lstStyle/>
          <a:p>
            <a:r>
              <a:rPr lang="en-US" sz="3200" u="sng" dirty="0" smtClean="0">
                <a:solidFill>
                  <a:srgbClr val="FF3399"/>
                </a:solidFill>
                <a:latin typeface="Andalus" pitchFamily="18" charset="-78"/>
                <a:cs typeface="Andalus" pitchFamily="18" charset="-78"/>
              </a:rPr>
              <a:t>d) Contingent Liabilities</a:t>
            </a:r>
          </a:p>
          <a:p>
            <a:pPr marL="571500" indent="-571500">
              <a:buFont typeface="+mj-lt"/>
              <a:buAutoNum type="romanLcPeriod"/>
            </a:pPr>
            <a:r>
              <a:rPr lang="en-US" sz="3200" dirty="0" smtClean="0"/>
              <a:t>Cancellation of Contingent Liabilities. No entry is to be passed in the books of any company.</a:t>
            </a:r>
          </a:p>
          <a:p>
            <a:pPr marL="571500" indent="-571500">
              <a:buFont typeface="+mj-lt"/>
              <a:buAutoNum type="romanLcPeriod"/>
            </a:pPr>
            <a:r>
              <a:rPr lang="en-US" sz="3200" dirty="0" smtClean="0"/>
              <a:t>Contingent liability turns into actual liability.</a:t>
            </a:r>
          </a:p>
          <a:p>
            <a:pPr marL="571500" indent="-571500">
              <a:buFont typeface="+mj-lt"/>
              <a:buAutoNum type="alphaLcParenR"/>
            </a:pPr>
            <a:r>
              <a:rPr lang="en-US" sz="3200" dirty="0" smtClean="0"/>
              <a:t>If it is taken over by the Purchasing Company no entry is to be passed in the books of Purchased Company. The Purchasing Company will record it  along with other liabilities.</a:t>
            </a:r>
          </a:p>
          <a:p>
            <a:pPr marL="571500" indent="-571500">
              <a:buFont typeface="+mj-lt"/>
              <a:buAutoNum type="alphaLcParenR"/>
            </a:pPr>
            <a:r>
              <a:rPr lang="en-US" sz="3200" dirty="0" smtClean="0"/>
              <a:t>If it is to be paid by the Purchased Company, the entry will be </a:t>
            </a:r>
          </a:p>
          <a:p>
            <a:pPr marL="571500" indent="-571500"/>
            <a:r>
              <a:rPr lang="en-US" sz="3200" dirty="0" smtClean="0"/>
              <a:t>Realisation A/c                            Dr.</a:t>
            </a:r>
          </a:p>
          <a:p>
            <a:pPr marL="571500" indent="-571500"/>
            <a:r>
              <a:rPr lang="en-US" sz="3200" dirty="0" smtClean="0"/>
              <a:t>             To Cash/Bank A/c </a:t>
            </a:r>
          </a:p>
        </p:txBody>
      </p:sp>
      <p:sp>
        <p:nvSpPr>
          <p:cNvPr id="3" name="Slide Number Placeholder 2"/>
          <p:cNvSpPr>
            <a:spLocks noGrp="1"/>
          </p:cNvSpPr>
          <p:nvPr>
            <p:ph type="sldNum" sz="quarter" idx="12"/>
          </p:nvPr>
        </p:nvSpPr>
        <p:spPr/>
        <p:txBody>
          <a:bodyPr/>
          <a:lstStyle/>
          <a:p>
            <a:fld id="{A4ACAFFC-BFEE-4D54-B8F1-2C2A0A4B78B3}" type="slidenum">
              <a:rPr lang="en-US" smtClean="0"/>
              <a:pPr/>
              <a:t>13</a:t>
            </a:fld>
            <a:endParaRPr lang="en-US" dirty="0"/>
          </a:p>
        </p:txBody>
      </p:sp>
    </p:spTree>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7017306"/>
          </a:xfrm>
          <a:prstGeom prst="rect">
            <a:avLst/>
          </a:prstGeom>
          <a:noFill/>
        </p:spPr>
        <p:txBody>
          <a:bodyPr wrap="square" rtlCol="0">
            <a:spAutoFit/>
          </a:bodyPr>
          <a:lstStyle/>
          <a:p>
            <a:pPr algn="ctr"/>
            <a:r>
              <a:rPr lang="en-US" sz="3000" b="1" dirty="0" smtClean="0">
                <a:solidFill>
                  <a:srgbClr val="FF0000"/>
                </a:solidFill>
                <a:latin typeface="Adobe Garamond Pro" pitchFamily="18" charset="0"/>
              </a:rPr>
              <a:t>iii. Debentures and Preference Shares</a:t>
            </a:r>
          </a:p>
          <a:p>
            <a:pPr>
              <a:buFont typeface="Arial" pitchFamily="34" charset="0"/>
              <a:buChar char="•"/>
            </a:pPr>
            <a:r>
              <a:rPr lang="en-US" sz="3000" dirty="0" smtClean="0"/>
              <a:t>If the debentureholders or Preference Shareholders of the purchased company are to be repaid at premium or discount, the amount of premium is debited to Realisation A/c, whereas the amount of discount is credited to Realisation A/c as-</a:t>
            </a:r>
          </a:p>
          <a:p>
            <a:r>
              <a:rPr lang="en-US" sz="3000" dirty="0" smtClean="0"/>
              <a:t>Realisation A/c                          Dr.</a:t>
            </a:r>
          </a:p>
          <a:p>
            <a:r>
              <a:rPr lang="en-US" sz="3000" dirty="0" smtClean="0"/>
              <a:t>              To Debentureholders A/c</a:t>
            </a:r>
          </a:p>
          <a:p>
            <a:r>
              <a:rPr lang="en-US" sz="3000" dirty="0" smtClean="0"/>
              <a:t>              To Preference Shareholders A/c </a:t>
            </a:r>
          </a:p>
          <a:p>
            <a:r>
              <a:rPr lang="en-US" sz="3000" dirty="0" smtClean="0"/>
              <a:t>(For Premium Payable)</a:t>
            </a:r>
          </a:p>
          <a:p>
            <a:r>
              <a:rPr lang="en-US" sz="3000" dirty="0" smtClean="0"/>
              <a:t>OR</a:t>
            </a:r>
          </a:p>
          <a:p>
            <a:r>
              <a:rPr lang="en-US" sz="3000" dirty="0" smtClean="0"/>
              <a:t>Debentureholders A/c              Dr.</a:t>
            </a:r>
          </a:p>
          <a:p>
            <a:r>
              <a:rPr lang="en-US" sz="3000" dirty="0" smtClean="0"/>
              <a:t>Preference Shareholders A/c   Dr.</a:t>
            </a:r>
          </a:p>
          <a:p>
            <a:r>
              <a:rPr lang="en-US" sz="3000" dirty="0" smtClean="0"/>
              <a:t>               To Realisation A/c</a:t>
            </a:r>
          </a:p>
          <a:p>
            <a:r>
              <a:rPr lang="en-US" sz="3000" dirty="0" smtClean="0"/>
              <a:t>(For the Amount Of Discount)</a:t>
            </a:r>
          </a:p>
        </p:txBody>
      </p:sp>
      <p:sp>
        <p:nvSpPr>
          <p:cNvPr id="3" name="Slide Number Placeholder 2"/>
          <p:cNvSpPr>
            <a:spLocks noGrp="1"/>
          </p:cNvSpPr>
          <p:nvPr>
            <p:ph type="sldNum" sz="quarter" idx="12"/>
          </p:nvPr>
        </p:nvSpPr>
        <p:spPr/>
        <p:txBody>
          <a:bodyPr/>
          <a:lstStyle/>
          <a:p>
            <a:fld id="{A4ACAFFC-BFEE-4D54-B8F1-2C2A0A4B78B3}" type="slidenum">
              <a:rPr lang="en-US" smtClean="0"/>
              <a:pPr/>
              <a:t>14</a:t>
            </a:fld>
            <a:endParaRPr lang="en-US" dirty="0"/>
          </a:p>
        </p:txBody>
      </p:sp>
    </p:spTree>
  </p:cSld>
  <p:clrMapOvr>
    <a:masterClrMapping/>
  </p:clrMapOvr>
  <p:transition spd="slow">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4825"/>
            <a:ext cx="9144000" cy="7417415"/>
          </a:xfrm>
          <a:prstGeom prst="rect">
            <a:avLst/>
          </a:prstGeom>
          <a:noFill/>
        </p:spPr>
        <p:txBody>
          <a:bodyPr wrap="square" rtlCol="0">
            <a:spAutoFit/>
          </a:bodyPr>
          <a:lstStyle/>
          <a:p>
            <a:r>
              <a:rPr lang="en-US" sz="2800" dirty="0" smtClean="0"/>
              <a:t>3) Purchase Price is to be paid</a:t>
            </a:r>
          </a:p>
          <a:p>
            <a:r>
              <a:rPr lang="en-US" sz="2800" dirty="0" smtClean="0"/>
              <a:t>                 Purchasing Company’s A/c         Dr.</a:t>
            </a:r>
          </a:p>
          <a:p>
            <a:r>
              <a:rPr lang="en-US" sz="2800" dirty="0" smtClean="0"/>
              <a:t>                                   To Realisation A/c</a:t>
            </a:r>
          </a:p>
          <a:p>
            <a:r>
              <a:rPr lang="en-US" sz="2800" dirty="0" smtClean="0"/>
              <a:t>9)</a:t>
            </a:r>
            <a:r>
              <a:rPr lang="en-US" sz="2800" dirty="0" err="1" smtClean="0"/>
              <a:t>Realisation</a:t>
            </a:r>
            <a:r>
              <a:rPr lang="en-US" sz="2800" dirty="0" smtClean="0"/>
              <a:t> or Liquidation Expenses</a:t>
            </a:r>
          </a:p>
          <a:p>
            <a:pPr marL="571500" indent="-571500">
              <a:buFont typeface="+mj-lt"/>
              <a:buAutoNum type="romanLcPeriod"/>
            </a:pPr>
            <a:r>
              <a:rPr lang="en-US" sz="2800" dirty="0" smtClean="0"/>
              <a:t>If they are paid by the purchased company itself</a:t>
            </a:r>
          </a:p>
          <a:p>
            <a:pPr marL="571500" indent="-571500"/>
            <a:r>
              <a:rPr lang="en-US" sz="2800" dirty="0" smtClean="0"/>
              <a:t>                 Realisation A/c                                   Dr.</a:t>
            </a:r>
          </a:p>
          <a:p>
            <a:pPr marL="571500" indent="-571500"/>
            <a:r>
              <a:rPr lang="en-US" sz="2800" dirty="0" smtClean="0"/>
              <a:t>                              To Cash/Bank A/c</a:t>
            </a:r>
          </a:p>
          <a:p>
            <a:pPr marL="571500" indent="-571500"/>
            <a:r>
              <a:rPr lang="en-US" sz="2800" dirty="0" smtClean="0"/>
              <a:t>ii.  If they are to be paid by the Purchasing Company and </a:t>
            </a:r>
          </a:p>
          <a:p>
            <a:pPr marL="571500" indent="-571500">
              <a:buFont typeface="+mj-lt"/>
              <a:buAutoNum type="alphaLcParenR"/>
            </a:pPr>
            <a:r>
              <a:rPr lang="en-US" sz="2800" dirty="0" smtClean="0"/>
              <a:t>The amount is included in the purchase consideration.</a:t>
            </a:r>
          </a:p>
          <a:p>
            <a:pPr marL="571500" indent="-571500"/>
            <a:r>
              <a:rPr lang="en-US" sz="2800" dirty="0" smtClean="0"/>
              <a:t>                 Realisation A/c                                  Dr.  </a:t>
            </a:r>
          </a:p>
          <a:p>
            <a:pPr marL="571500" indent="-571500"/>
            <a:r>
              <a:rPr lang="en-US" sz="2800" dirty="0" smtClean="0"/>
              <a:t>                             To Cash/Bank A/c</a:t>
            </a:r>
          </a:p>
          <a:p>
            <a:pPr marL="571500" indent="-571500"/>
            <a:r>
              <a:rPr lang="en-US" sz="2800" dirty="0" smtClean="0"/>
              <a:t>b)    The amount is not included in the purchase consideration and the expenses are being paid separately by the Purchasing Company itself.</a:t>
            </a:r>
          </a:p>
          <a:p>
            <a:pPr marL="571500" indent="-571500"/>
            <a:r>
              <a:rPr lang="en-US" sz="2800" dirty="0" smtClean="0"/>
              <a:t>        No entry  for payment  of expenses is to be passed in the books of Purchased Company                              </a:t>
            </a:r>
          </a:p>
          <a:p>
            <a:pPr marL="571500" indent="-571500"/>
            <a:endParaRPr lang="en-US" sz="2800" dirty="0" smtClean="0"/>
          </a:p>
        </p:txBody>
      </p:sp>
      <p:sp>
        <p:nvSpPr>
          <p:cNvPr id="4" name="Slide Number Placeholder 3"/>
          <p:cNvSpPr>
            <a:spLocks noGrp="1"/>
          </p:cNvSpPr>
          <p:nvPr>
            <p:ph type="sldNum" sz="quarter" idx="12"/>
          </p:nvPr>
        </p:nvSpPr>
        <p:spPr/>
        <p:txBody>
          <a:bodyPr/>
          <a:lstStyle/>
          <a:p>
            <a:fld id="{A4ACAFFC-BFEE-4D54-B8F1-2C2A0A4B78B3}" type="slidenum">
              <a:rPr lang="en-US" smtClean="0"/>
              <a:pPr/>
              <a:t>15</a:t>
            </a:fld>
            <a:endParaRPr lang="en-US" dirty="0"/>
          </a:p>
        </p:txBody>
      </p:sp>
    </p:spTree>
  </p:cSld>
  <p:clrMapOvr>
    <a:masterClrMapping/>
  </p:clrMapOvr>
  <p:transition spd="slow">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228600"/>
            <a:ext cx="8991600" cy="6555641"/>
          </a:xfrm>
          <a:prstGeom prst="rect">
            <a:avLst/>
          </a:prstGeom>
          <a:noFill/>
        </p:spPr>
        <p:txBody>
          <a:bodyPr wrap="square" rtlCol="0">
            <a:spAutoFit/>
          </a:bodyPr>
          <a:lstStyle/>
          <a:p>
            <a:r>
              <a:rPr lang="en-US" sz="2800" dirty="0" smtClean="0"/>
              <a:t>7) If any asset is not taken over by the Purchasing Company and it is sold off by the liquidator of Purchased Company-</a:t>
            </a:r>
          </a:p>
          <a:p>
            <a:r>
              <a:rPr lang="en-US" sz="2800" dirty="0" smtClean="0"/>
              <a:t>                   Cash/Bank A/c                                      Dr.</a:t>
            </a:r>
          </a:p>
          <a:p>
            <a:r>
              <a:rPr lang="en-US" sz="2800" dirty="0" smtClean="0"/>
              <a:t>	         </a:t>
            </a:r>
            <a:r>
              <a:rPr lang="en-US" sz="2800" dirty="0" err="1" smtClean="0"/>
              <a:t>Realisation</a:t>
            </a:r>
            <a:r>
              <a:rPr lang="en-US" sz="2800" dirty="0" smtClean="0"/>
              <a:t> A/c (loss)                          Dr. </a:t>
            </a:r>
          </a:p>
          <a:p>
            <a:r>
              <a:rPr lang="en-US" sz="2800" dirty="0" smtClean="0"/>
              <a:t>                            To Asset A/c</a:t>
            </a:r>
          </a:p>
          <a:p>
            <a:r>
              <a:rPr lang="en-US" sz="2800" dirty="0" smtClean="0"/>
              <a:t>		      To </a:t>
            </a:r>
            <a:r>
              <a:rPr lang="en-US" sz="2800" dirty="0" err="1" smtClean="0"/>
              <a:t>Realisation</a:t>
            </a:r>
            <a:r>
              <a:rPr lang="en-US" sz="2800" dirty="0" smtClean="0"/>
              <a:t> A/c (Profit)</a:t>
            </a:r>
          </a:p>
          <a:p>
            <a:r>
              <a:rPr lang="en-US" sz="2800" dirty="0" smtClean="0"/>
              <a:t>11) Profit or Loss on Realisation : It is transferred to Equity Shareholders A/c.</a:t>
            </a:r>
          </a:p>
          <a:p>
            <a:r>
              <a:rPr lang="en-US" sz="2800" dirty="0" smtClean="0"/>
              <a:t>                  Realisation A/c                                        Dr.</a:t>
            </a:r>
          </a:p>
          <a:p>
            <a:r>
              <a:rPr lang="en-US" sz="2800" dirty="0" smtClean="0"/>
              <a:t>                             To Equity Shareholders A/c</a:t>
            </a:r>
          </a:p>
          <a:p>
            <a:r>
              <a:rPr lang="en-US" sz="2800" dirty="0" smtClean="0"/>
              <a:t>(for transfer of Realisation Profit)</a:t>
            </a:r>
          </a:p>
          <a:p>
            <a:r>
              <a:rPr lang="en-US" sz="2800" dirty="0" smtClean="0"/>
              <a:t>OR</a:t>
            </a:r>
          </a:p>
          <a:p>
            <a:r>
              <a:rPr lang="en-US" sz="2800" dirty="0" smtClean="0"/>
              <a:t>                   Equity Shareholders A/c                       Dr.</a:t>
            </a:r>
          </a:p>
          <a:p>
            <a:r>
              <a:rPr lang="en-US" sz="2800" dirty="0" smtClean="0"/>
              <a:t>                               To Realisation A/c</a:t>
            </a:r>
          </a:p>
          <a:p>
            <a:r>
              <a:rPr lang="en-US" sz="2800" dirty="0" smtClean="0"/>
              <a:t>(for transfer of loss on Realisation)</a:t>
            </a:r>
          </a:p>
        </p:txBody>
      </p:sp>
      <p:sp>
        <p:nvSpPr>
          <p:cNvPr id="4" name="Slide Number Placeholder 3"/>
          <p:cNvSpPr>
            <a:spLocks noGrp="1"/>
          </p:cNvSpPr>
          <p:nvPr>
            <p:ph type="sldNum" sz="quarter" idx="12"/>
          </p:nvPr>
        </p:nvSpPr>
        <p:spPr/>
        <p:txBody>
          <a:bodyPr/>
          <a:lstStyle/>
          <a:p>
            <a:fld id="{A4ACAFFC-BFEE-4D54-B8F1-2C2A0A4B78B3}" type="slidenum">
              <a:rPr lang="en-US" smtClean="0"/>
              <a:pPr/>
              <a:t>16</a:t>
            </a:fld>
            <a:endParaRPr lang="en-US" dirty="0"/>
          </a:p>
        </p:txBody>
      </p:sp>
    </p:spTree>
  </p:cSld>
  <p:clrMapOvr>
    <a:masterClrMapping/>
  </p:clrMapOvr>
  <p:transition spd="slow">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parajita" pitchFamily="34" charset="0"/>
                <a:cs typeface="Aparajita" pitchFamily="34" charset="0"/>
              </a:rPr>
              <a:t>2.Purchasing Companies A/c</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parajita" pitchFamily="34" charset="0"/>
              <a:cs typeface="Aparajita" pitchFamily="34" charset="0"/>
            </a:endParaRPr>
          </a:p>
        </p:txBody>
      </p:sp>
      <p:sp>
        <p:nvSpPr>
          <p:cNvPr id="3" name="Content Placeholder 2"/>
          <p:cNvSpPr>
            <a:spLocks noGrp="1"/>
          </p:cNvSpPr>
          <p:nvPr>
            <p:ph idx="1"/>
          </p:nvPr>
        </p:nvSpPr>
        <p:spPr>
          <a:xfrm>
            <a:off x="457200" y="1219200"/>
            <a:ext cx="8229600" cy="5486400"/>
          </a:xfrm>
        </p:spPr>
        <p:txBody>
          <a:bodyPr>
            <a:noAutofit/>
          </a:bodyPr>
          <a:lstStyle/>
          <a:p>
            <a:pPr algn="just">
              <a:buNone/>
            </a:pPr>
            <a:r>
              <a:rPr lang="en-US" sz="2600" dirty="0" smtClean="0"/>
              <a:t>   On  receipt of purchase price the Purchasing Company’s A/c is credited with the receipt and its Account is closed by passing the following entry. </a:t>
            </a:r>
          </a:p>
          <a:p>
            <a:pPr>
              <a:buNone/>
            </a:pPr>
            <a:r>
              <a:rPr lang="en-US" sz="2600" dirty="0" smtClean="0"/>
              <a:t>4) Receipt of Purchase Consideration : On receipt of shares, debentures, cash etc from the Purchasing Co., in settlement of purchase price, these items are debited and the Purchase Company’s A/c is credited i.e.,</a:t>
            </a:r>
          </a:p>
          <a:p>
            <a:pPr>
              <a:buNone/>
            </a:pPr>
            <a:r>
              <a:rPr lang="en-US" sz="2600" dirty="0" smtClean="0"/>
              <a:t> Equity Share A/c                                      Dr.</a:t>
            </a:r>
          </a:p>
          <a:p>
            <a:pPr>
              <a:buNone/>
            </a:pPr>
            <a:r>
              <a:rPr lang="en-US" sz="2600" dirty="0" smtClean="0"/>
              <a:t>Debentures A/c                                         Dr.</a:t>
            </a:r>
          </a:p>
          <a:p>
            <a:pPr>
              <a:buNone/>
            </a:pPr>
            <a:r>
              <a:rPr lang="en-US" sz="2600" dirty="0" smtClean="0"/>
              <a:t>Preference Shares A/c                              Dr.</a:t>
            </a:r>
          </a:p>
          <a:p>
            <a:pPr>
              <a:buNone/>
            </a:pPr>
            <a:r>
              <a:rPr lang="en-US" sz="2600" dirty="0" smtClean="0"/>
              <a:t>Cash/Bank A/c                                            Dr.</a:t>
            </a:r>
          </a:p>
          <a:p>
            <a:pPr>
              <a:buNone/>
            </a:pPr>
            <a:r>
              <a:rPr lang="en-US" sz="2600" dirty="0" smtClean="0"/>
              <a:t>            To Purchasing Company’s A/c</a:t>
            </a:r>
            <a:endParaRPr lang="en-US" sz="2600"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17</a:t>
            </a:fld>
            <a:endParaRPr lang="en-US" dirty="0"/>
          </a:p>
        </p:txBody>
      </p:sp>
    </p:spTree>
  </p:cSld>
  <p:clrMapOvr>
    <a:masterClrMapping/>
  </p:clrMapOvr>
  <p:transition spd="slow">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457200"/>
          </a:xfrm>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Narrow" pitchFamily="34" charset="0"/>
              </a:rPr>
              <a:t>3.Debentures of the Purchased Co.</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Narrow" pitchFamily="34" charset="0"/>
            </a:endParaRPr>
          </a:p>
        </p:txBody>
      </p:sp>
      <p:sp>
        <p:nvSpPr>
          <p:cNvPr id="3" name="Content Placeholder 2"/>
          <p:cNvSpPr>
            <a:spLocks noGrp="1"/>
          </p:cNvSpPr>
          <p:nvPr>
            <p:ph idx="1"/>
          </p:nvPr>
        </p:nvSpPr>
        <p:spPr>
          <a:xfrm>
            <a:off x="228600" y="838200"/>
            <a:ext cx="8686800" cy="6019800"/>
          </a:xfrm>
        </p:spPr>
        <p:txBody>
          <a:bodyPr>
            <a:noAutofit/>
          </a:bodyPr>
          <a:lstStyle/>
          <a:p>
            <a:pPr marL="571500" indent="-571500"/>
            <a:r>
              <a:rPr lang="en-US" sz="2600" dirty="0" smtClean="0"/>
              <a:t>If the debentures of purchased company are to be discharged by the purchasing company itself the entry in the books of purchased company is passed as under with their face value :</a:t>
            </a:r>
          </a:p>
          <a:p>
            <a:pPr marL="571500" indent="-571500">
              <a:buNone/>
            </a:pPr>
            <a:r>
              <a:rPr lang="en-US" sz="2600" dirty="0" smtClean="0"/>
              <a:t>          Debentures A/c                               Dr.</a:t>
            </a:r>
          </a:p>
          <a:p>
            <a:pPr marL="571500" indent="-571500">
              <a:buNone/>
            </a:pPr>
            <a:r>
              <a:rPr lang="en-US" sz="2600" dirty="0" smtClean="0"/>
              <a:t>                         To Realisation A/c</a:t>
            </a:r>
          </a:p>
          <a:p>
            <a:pPr marL="571500" indent="-571500"/>
            <a:r>
              <a:rPr lang="en-US" sz="2600" dirty="0" smtClean="0"/>
              <a:t> Debentureholders A/c is closed by debiting their Account with Shares, Debentures or Cash given to them in payment of their claim. Generally, the debentures received from the Purchasing Company, are given to these debentureholders in which case the entry is passed</a:t>
            </a:r>
          </a:p>
          <a:p>
            <a:pPr>
              <a:buNone/>
            </a:pPr>
            <a:r>
              <a:rPr lang="en-US" sz="2600" dirty="0" smtClean="0"/>
              <a:t>         Debentureholders A/c                               Dr.</a:t>
            </a:r>
          </a:p>
          <a:p>
            <a:pPr>
              <a:buNone/>
            </a:pPr>
            <a:r>
              <a:rPr lang="en-US" sz="2600" dirty="0" smtClean="0"/>
              <a:t>                         To Debentures </a:t>
            </a:r>
          </a:p>
          <a:p>
            <a:pPr>
              <a:buNone/>
            </a:pPr>
            <a:r>
              <a:rPr lang="en-US" sz="2600" dirty="0" smtClean="0"/>
              <a:t>                         To Cash/Bank A/c</a:t>
            </a:r>
          </a:p>
          <a:p>
            <a:pPr marL="571500" indent="-571500">
              <a:buNone/>
            </a:pPr>
            <a:endParaRPr lang="en-US" sz="2600"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18</a:t>
            </a:fld>
            <a:endParaRPr lang="en-US" dirty="0"/>
          </a:p>
        </p:txBody>
      </p:sp>
    </p:spTree>
  </p:cSld>
  <p:clrMapOvr>
    <a:masterClrMapping/>
  </p:clrMapOvr>
  <p:transition spd="slow">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555641"/>
          </a:xfrm>
          <a:prstGeom prst="rect">
            <a:avLst/>
          </a:prstGeom>
          <a:noFill/>
        </p:spPr>
        <p:txBody>
          <a:bodyPr wrap="square" rtlCol="0">
            <a:spAutoFit/>
          </a:bodyPr>
          <a:lstStyle/>
          <a:p>
            <a:pPr>
              <a:buFont typeface="Arial" pitchFamily="34" charset="0"/>
              <a:buChar char="•"/>
            </a:pPr>
            <a:r>
              <a:rPr lang="en-US" sz="2800" dirty="0" smtClean="0"/>
              <a:t> If the purchased company receives price for the discharge of debentures and the purchased company has to repay them, the following entries are passed in the books of purchased company</a:t>
            </a:r>
          </a:p>
          <a:p>
            <a:pPr marL="342900" indent="-342900">
              <a:buFont typeface="+mj-lt"/>
              <a:buAutoNum type="alphaLcParenR"/>
            </a:pPr>
            <a:r>
              <a:rPr lang="en-US" sz="2800" dirty="0" smtClean="0"/>
              <a:t>To transfer balance on Debentures A/c to Debentureholders A/c</a:t>
            </a:r>
          </a:p>
          <a:p>
            <a:pPr marL="342900" indent="-342900"/>
            <a:r>
              <a:rPr lang="en-US" sz="2800" dirty="0" smtClean="0"/>
              <a:t>                      Debentures A/c                                           Dr.</a:t>
            </a:r>
          </a:p>
          <a:p>
            <a:pPr marL="342900" indent="-342900"/>
            <a:r>
              <a:rPr lang="en-US" sz="2800" dirty="0" smtClean="0"/>
              <a:t>                                      To  Debentureholders A/c</a:t>
            </a:r>
          </a:p>
          <a:p>
            <a:pPr marL="342900" indent="-342900"/>
            <a:r>
              <a:rPr lang="en-US" sz="2800" dirty="0" smtClean="0"/>
              <a:t>b) If they are to be paid at premium, the following entry is passed for the amount of premium.</a:t>
            </a:r>
          </a:p>
          <a:p>
            <a:pPr marL="342900" indent="-342900"/>
            <a:r>
              <a:rPr lang="en-US" sz="2800" dirty="0" smtClean="0"/>
              <a:t>                       Realisation A/c                                           Dr.</a:t>
            </a:r>
          </a:p>
          <a:p>
            <a:pPr marL="342900" indent="-342900"/>
            <a:r>
              <a:rPr lang="en-US" sz="2800" dirty="0" smtClean="0"/>
              <a:t>                                        To Debentureholders A/c</a:t>
            </a:r>
          </a:p>
          <a:p>
            <a:pPr marL="342900" indent="-342900"/>
            <a:r>
              <a:rPr lang="en-US" sz="2800" dirty="0" smtClean="0"/>
              <a:t>And if they are to be repaid at discount,</a:t>
            </a:r>
          </a:p>
          <a:p>
            <a:pPr marL="342900" indent="-342900"/>
            <a:r>
              <a:rPr lang="en-US" sz="2800" dirty="0" smtClean="0"/>
              <a:t>                        Debentureholders A/c                              Dr.</a:t>
            </a:r>
          </a:p>
          <a:p>
            <a:pPr marL="342900" indent="-342900"/>
            <a:r>
              <a:rPr lang="en-US" sz="2800" dirty="0" smtClean="0"/>
              <a:t>                                          To Realisation A/c</a:t>
            </a:r>
            <a:endParaRPr lang="en-US" sz="2800" dirty="0"/>
          </a:p>
        </p:txBody>
      </p:sp>
      <p:sp>
        <p:nvSpPr>
          <p:cNvPr id="3" name="Slide Number Placeholder 2"/>
          <p:cNvSpPr>
            <a:spLocks noGrp="1"/>
          </p:cNvSpPr>
          <p:nvPr>
            <p:ph type="sldNum" sz="quarter" idx="12"/>
          </p:nvPr>
        </p:nvSpPr>
        <p:spPr/>
        <p:txBody>
          <a:bodyPr/>
          <a:lstStyle/>
          <a:p>
            <a:fld id="{A4ACAFFC-BFEE-4D54-B8F1-2C2A0A4B78B3}" type="slidenum">
              <a:rPr lang="en-US" smtClean="0"/>
              <a:pPr/>
              <a:t>19</a:t>
            </a:fld>
            <a:endParaRPr lang="en-US" dirty="0"/>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1066799"/>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INTRODUCTION</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228600" y="1295400"/>
            <a:ext cx="8686800" cy="5334000"/>
          </a:xfrm>
        </p:spPr>
        <p:txBody>
          <a:bodyPr/>
          <a:lstStyle/>
          <a:p>
            <a:pPr marL="514350" indent="-514350" algn="l">
              <a:buFont typeface="Arial" pitchFamily="34" charset="0"/>
              <a:buChar char="•"/>
            </a:pPr>
            <a:r>
              <a:rPr lang="en-US" dirty="0" smtClean="0">
                <a:solidFill>
                  <a:schemeClr val="tx1"/>
                </a:solidFill>
              </a:rPr>
              <a:t>Amalgamation , absorption or reconstruction is the form of business combination.</a:t>
            </a:r>
          </a:p>
          <a:p>
            <a:pPr marL="514350" indent="-514350" algn="l">
              <a:buFont typeface="Arial" pitchFamily="34" charset="0"/>
              <a:buChar char="•"/>
            </a:pPr>
            <a:r>
              <a:rPr lang="en-US" dirty="0" smtClean="0">
                <a:solidFill>
                  <a:schemeClr val="tx1"/>
                </a:solidFill>
              </a:rPr>
              <a:t>The necessity to combine two or more companies together arises out of </a:t>
            </a:r>
            <a:r>
              <a:rPr lang="en-US" b="1" dirty="0" smtClean="0">
                <a:solidFill>
                  <a:srgbClr val="FF0000"/>
                </a:solidFill>
              </a:rPr>
              <a:t>cut-throat  competition</a:t>
            </a:r>
            <a:r>
              <a:rPr lang="en-US" dirty="0" smtClean="0">
                <a:solidFill>
                  <a:schemeClr val="tx1"/>
                </a:solidFill>
              </a:rPr>
              <a:t>.</a:t>
            </a:r>
          </a:p>
          <a:p>
            <a:pPr marL="514350" indent="-514350" algn="l">
              <a:buFont typeface="Arial" pitchFamily="34" charset="0"/>
              <a:buChar char="•"/>
            </a:pPr>
            <a:r>
              <a:rPr lang="en-US" dirty="0" smtClean="0">
                <a:solidFill>
                  <a:schemeClr val="tx1"/>
                </a:solidFill>
              </a:rPr>
              <a:t>The working expenses are reduced and the </a:t>
            </a:r>
            <a:r>
              <a:rPr lang="en-US" b="1" dirty="0" smtClean="0">
                <a:solidFill>
                  <a:srgbClr val="00B050"/>
                </a:solidFill>
              </a:rPr>
              <a:t>profitability is increased</a:t>
            </a:r>
            <a:r>
              <a:rPr lang="en-US" dirty="0" smtClean="0">
                <a:solidFill>
                  <a:schemeClr val="tx1"/>
                </a:solidFill>
              </a:rPr>
              <a:t>.</a:t>
            </a:r>
          </a:p>
          <a:p>
            <a:pPr marL="514350" indent="-514350" algn="l">
              <a:buFont typeface="Arial" pitchFamily="34" charset="0"/>
              <a:buChar char="•"/>
            </a:pPr>
            <a:r>
              <a:rPr lang="en-US" dirty="0" smtClean="0">
                <a:solidFill>
                  <a:schemeClr val="tx1"/>
                </a:solidFill>
              </a:rPr>
              <a:t>Amalgamation or Absorption or Reconstruction is a form of complete consolidation.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2</a:t>
            </a:fld>
            <a:endParaRPr lang="en-US" dirty="0"/>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dobe Garamond Pro Bold" pitchFamily="18" charset="0"/>
              </a:rPr>
              <a:t>4. Preference Share Capital A/c</a:t>
            </a:r>
            <a:endParaRPr lang="en-US"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dobe Garamond Pro Bold" pitchFamily="18" charset="0"/>
            </a:endParaRPr>
          </a:p>
        </p:txBody>
      </p:sp>
      <p:sp>
        <p:nvSpPr>
          <p:cNvPr id="3" name="Content Placeholder 2"/>
          <p:cNvSpPr>
            <a:spLocks noGrp="1"/>
          </p:cNvSpPr>
          <p:nvPr>
            <p:ph idx="1"/>
          </p:nvPr>
        </p:nvSpPr>
        <p:spPr>
          <a:xfrm>
            <a:off x="457200" y="1295400"/>
            <a:ext cx="8229600" cy="5334000"/>
          </a:xfrm>
        </p:spPr>
        <p:txBody>
          <a:bodyPr>
            <a:normAutofit lnSpcReduction="10000"/>
          </a:bodyPr>
          <a:lstStyle/>
          <a:p>
            <a:pPr>
              <a:buNone/>
            </a:pPr>
            <a:r>
              <a:rPr lang="en-US" dirty="0" smtClean="0"/>
              <a:t>5) The balance on Preference Share Capital A/c is transferred to Preference Shareholders A/c and the Capital A/c is closed</a:t>
            </a:r>
          </a:p>
          <a:p>
            <a:pPr marL="571500" indent="-571500">
              <a:buNone/>
            </a:pPr>
            <a:r>
              <a:rPr lang="en-US" dirty="0" smtClean="0"/>
              <a:t>	Preference Share Capital A/c                    Dr.</a:t>
            </a:r>
          </a:p>
          <a:p>
            <a:pPr marL="571500" indent="-571500">
              <a:buNone/>
            </a:pPr>
            <a:r>
              <a:rPr lang="en-US" dirty="0" smtClean="0"/>
              <a:t>                      To Preference Shareholders A/c</a:t>
            </a:r>
          </a:p>
          <a:p>
            <a:pPr marL="571500" indent="-571500">
              <a:buNone/>
            </a:pPr>
            <a:r>
              <a:rPr lang="en-US" dirty="0" smtClean="0"/>
              <a:t>10) The Preference Shareholders A/c is closed by giving them shares of Purchasing Co. or cash</a:t>
            </a:r>
          </a:p>
          <a:p>
            <a:pPr marL="571500" indent="-571500">
              <a:buNone/>
            </a:pPr>
            <a:r>
              <a:rPr lang="en-US" dirty="0" smtClean="0"/>
              <a:t>	Preference Shareholders A/c                      Dr.</a:t>
            </a:r>
          </a:p>
          <a:p>
            <a:pPr marL="571500" indent="-571500">
              <a:buNone/>
            </a:pPr>
            <a:r>
              <a:rPr lang="en-US" dirty="0" smtClean="0"/>
              <a:t>                      To Shares A/c</a:t>
            </a:r>
          </a:p>
          <a:p>
            <a:pPr marL="571500" indent="-571500">
              <a:buNone/>
            </a:pPr>
            <a:r>
              <a:rPr lang="en-US" dirty="0" smtClean="0"/>
              <a:t>                      To Cash/Bank A/c</a:t>
            </a:r>
          </a:p>
          <a:p>
            <a:pPr marL="571500" indent="-571500">
              <a:buNone/>
            </a:pPr>
            <a:endParaRPr lang="en-US"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20</a:t>
            </a:fld>
            <a:endParaRPr lang="en-US" dirty="0"/>
          </a:p>
        </p:txBody>
      </p:sp>
    </p:spTree>
  </p:cSld>
  <p:clrMapOvr>
    <a:masterClrMapping/>
  </p:clrMapOvr>
  <p:transition spd="slow">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5.Equity Share Capital and Accumulated Profits and Losses</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marL="571500" indent="-571500">
              <a:buNone/>
            </a:pPr>
            <a:r>
              <a:rPr lang="en-US" dirty="0" smtClean="0"/>
              <a:t>6) A)Equity Share Capital A/c                    Dr.</a:t>
            </a:r>
          </a:p>
          <a:p>
            <a:pPr marL="571500" indent="-571500">
              <a:buNone/>
            </a:pPr>
            <a:r>
              <a:rPr lang="en-US" dirty="0" smtClean="0"/>
              <a:t>        Share Premium A/c                             Dr.</a:t>
            </a:r>
          </a:p>
          <a:p>
            <a:pPr marL="571500" indent="-571500">
              <a:buNone/>
            </a:pPr>
            <a:r>
              <a:rPr lang="en-US" dirty="0" smtClean="0"/>
              <a:t>         Forfeited Shares A/c                            Dr.</a:t>
            </a:r>
          </a:p>
          <a:p>
            <a:pPr marL="571500" indent="-571500">
              <a:buNone/>
            </a:pPr>
            <a:r>
              <a:rPr lang="en-US" dirty="0" smtClean="0"/>
              <a:t>         Debenture Redemption Fund A/c     Dr.</a:t>
            </a:r>
          </a:p>
          <a:p>
            <a:pPr marL="571500" indent="-571500">
              <a:buNone/>
            </a:pPr>
            <a:r>
              <a:rPr lang="en-US" dirty="0" smtClean="0"/>
              <a:t>                     To Equity Shareholders A/c</a:t>
            </a:r>
          </a:p>
          <a:p>
            <a:pPr marL="571500" indent="-571500">
              <a:buNone/>
            </a:pPr>
            <a:r>
              <a:rPr lang="en-US" dirty="0" smtClean="0"/>
              <a:t>6) b)All the loss items are debited to Equity Shareholder as-</a:t>
            </a:r>
          </a:p>
          <a:p>
            <a:pPr marL="571500" indent="-571500">
              <a:buNone/>
            </a:pPr>
            <a:r>
              <a:rPr lang="en-US" dirty="0" smtClean="0"/>
              <a:t>       Equity Shareholders A/c                       Dr.</a:t>
            </a:r>
          </a:p>
          <a:p>
            <a:pPr marL="571500" indent="-571500">
              <a:buNone/>
            </a:pPr>
            <a:r>
              <a:rPr lang="en-US" dirty="0" smtClean="0"/>
              <a:t>                       To Profit And Loss A/c</a:t>
            </a:r>
          </a:p>
          <a:p>
            <a:pPr marL="571500" indent="-571500">
              <a:buNone/>
            </a:pPr>
            <a:r>
              <a:rPr lang="en-US" dirty="0" smtClean="0"/>
              <a:t>                       To Preliminary Expenses A/c</a:t>
            </a:r>
          </a:p>
        </p:txBody>
      </p:sp>
      <p:sp>
        <p:nvSpPr>
          <p:cNvPr id="4" name="Slide Number Placeholder 3"/>
          <p:cNvSpPr>
            <a:spLocks noGrp="1"/>
          </p:cNvSpPr>
          <p:nvPr>
            <p:ph type="sldNum" sz="quarter" idx="12"/>
          </p:nvPr>
        </p:nvSpPr>
        <p:spPr/>
        <p:txBody>
          <a:bodyPr/>
          <a:lstStyle/>
          <a:p>
            <a:fld id="{A4ACAFFC-BFEE-4D54-B8F1-2C2A0A4B78B3}" type="slidenum">
              <a:rPr lang="en-US" smtClean="0"/>
              <a:pPr/>
              <a:t>21</a:t>
            </a:fld>
            <a:endParaRPr lang="en-US" dirty="0"/>
          </a:p>
        </p:txBody>
      </p:sp>
    </p:spTree>
  </p:cSld>
  <p:clrMapOvr>
    <a:masterClrMapping/>
  </p:clrMapOvr>
  <p:transition spd="slow">
    <p:circl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6. Equity Shareholders A/c</a:t>
            </a:r>
            <a:endPar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Content Placeholder 2"/>
          <p:cNvSpPr>
            <a:spLocks noGrp="1"/>
          </p:cNvSpPr>
          <p:nvPr>
            <p:ph idx="1"/>
          </p:nvPr>
        </p:nvSpPr>
        <p:spPr>
          <a:xfrm>
            <a:off x="457200" y="1371600"/>
            <a:ext cx="8229600" cy="5181600"/>
          </a:xfrm>
        </p:spPr>
        <p:txBody>
          <a:bodyPr>
            <a:noAutofit/>
          </a:bodyPr>
          <a:lstStyle/>
          <a:p>
            <a:pPr>
              <a:buNone/>
            </a:pPr>
            <a:r>
              <a:rPr lang="en-US" sz="2800" dirty="0" smtClean="0"/>
              <a:t>12)Equity shareholders a/c is closed by giving the       Equity Shareholders whatever assets in the form of shares, debentures, cash are remaining with the Purchased Company after payment of all other liabilities . The entry is</a:t>
            </a:r>
          </a:p>
          <a:p>
            <a:pPr>
              <a:buNone/>
            </a:pPr>
            <a:r>
              <a:rPr lang="en-US" sz="2800" dirty="0" smtClean="0"/>
              <a:t>          Equity Shareholders A/c              Dr.</a:t>
            </a:r>
          </a:p>
          <a:p>
            <a:pPr>
              <a:buNone/>
            </a:pPr>
            <a:r>
              <a:rPr lang="en-US" sz="2800" dirty="0" smtClean="0"/>
              <a:t>                    To Shares A/c</a:t>
            </a:r>
          </a:p>
          <a:p>
            <a:pPr>
              <a:buNone/>
            </a:pPr>
            <a:r>
              <a:rPr lang="en-US" sz="2800" dirty="0" smtClean="0"/>
              <a:t>                    To Debentures A/c</a:t>
            </a:r>
          </a:p>
          <a:p>
            <a:pPr>
              <a:buNone/>
            </a:pPr>
            <a:r>
              <a:rPr lang="en-US" sz="2800" dirty="0" smtClean="0"/>
              <a:t>                    To Cash/Bank A/c</a:t>
            </a:r>
          </a:p>
          <a:p>
            <a:pPr>
              <a:buNone/>
            </a:pPr>
            <a:r>
              <a:rPr lang="en-US" sz="2800" dirty="0" smtClean="0"/>
              <a:t>    Thus all the accounts in the books of Purchased company are closed.</a:t>
            </a:r>
            <a:endParaRPr lang="en-US" sz="2800"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22</a:t>
            </a:fld>
            <a:endParaRPr lang="en-US" dirty="0"/>
          </a:p>
        </p:txBody>
      </p:sp>
    </p:spTree>
  </p:cSld>
  <p:clrMapOvr>
    <a:masterClrMapping/>
  </p:clrMapOvr>
  <p:transition spd="slow">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books of Vendee Company</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4ACAFFC-BFEE-4D54-B8F1-2C2A0A4B78B3}"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600" dirty="0" smtClean="0"/>
              <a:t>Journal Entries In the books of Vendee Co</a:t>
            </a:r>
            <a:endParaRPr lang="en-US" sz="3600" dirty="0"/>
          </a:p>
        </p:txBody>
      </p:sp>
      <p:graphicFrame>
        <p:nvGraphicFramePr>
          <p:cNvPr id="5" name="Content Placeholder 4"/>
          <p:cNvGraphicFramePr>
            <a:graphicFrameLocks noGrp="1"/>
          </p:cNvGraphicFramePr>
          <p:nvPr>
            <p:ph idx="1"/>
          </p:nvPr>
        </p:nvGraphicFramePr>
        <p:xfrm>
          <a:off x="457200" y="1600200"/>
          <a:ext cx="8229600" cy="5034280"/>
        </p:xfrm>
        <a:graphic>
          <a:graphicData uri="http://schemas.openxmlformats.org/drawingml/2006/table">
            <a:tbl>
              <a:tblPr firstRow="1" bandRow="1">
                <a:tableStyleId>{5C22544A-7EE6-4342-B048-85BDC9FD1C3A}</a:tableStyleId>
              </a:tblPr>
              <a:tblGrid>
                <a:gridCol w="1066800"/>
                <a:gridCol w="3276600"/>
                <a:gridCol w="3886200"/>
              </a:tblGrid>
              <a:tr h="370840">
                <a:tc>
                  <a:txBody>
                    <a:bodyPr/>
                    <a:lstStyle/>
                    <a:p>
                      <a:r>
                        <a:rPr lang="en-US" dirty="0" smtClean="0"/>
                        <a:t>Sr. No.</a:t>
                      </a:r>
                      <a:endParaRPr lang="en-US" dirty="0"/>
                    </a:p>
                  </a:txBody>
                  <a:tcPr/>
                </a:tc>
                <a:tc>
                  <a:txBody>
                    <a:bodyPr/>
                    <a:lstStyle/>
                    <a:p>
                      <a:r>
                        <a:rPr lang="en-US" dirty="0" smtClean="0"/>
                        <a:t>In the nature of Merger</a:t>
                      </a:r>
                      <a:endParaRPr lang="en-US" dirty="0"/>
                    </a:p>
                  </a:txBody>
                  <a:tcPr/>
                </a:tc>
                <a:tc>
                  <a:txBody>
                    <a:bodyPr/>
                    <a:lstStyle/>
                    <a:p>
                      <a:r>
                        <a:rPr lang="en-US" dirty="0" smtClean="0"/>
                        <a:t>In the nature of Purchase</a:t>
                      </a:r>
                      <a:endParaRPr lang="en-US" dirty="0"/>
                    </a:p>
                  </a:txBody>
                  <a:tcPr/>
                </a:tc>
              </a:tr>
              <a:tr h="370840">
                <a:tc>
                  <a:txBody>
                    <a:bodyPr/>
                    <a:lstStyle/>
                    <a:p>
                      <a:r>
                        <a:rPr lang="en-US" dirty="0" smtClean="0"/>
                        <a:t>1.</a:t>
                      </a:r>
                      <a:endParaRPr lang="en-US" dirty="0"/>
                    </a:p>
                  </a:txBody>
                  <a:tcPr/>
                </a:tc>
                <a:tc>
                  <a:txBody>
                    <a:bodyPr/>
                    <a:lstStyle/>
                    <a:p>
                      <a:r>
                        <a:rPr lang="en-US" dirty="0" smtClean="0"/>
                        <a:t>Business Purchase A/c Dr.</a:t>
                      </a:r>
                    </a:p>
                    <a:p>
                      <a:r>
                        <a:rPr lang="en-US" dirty="0" smtClean="0"/>
                        <a:t>         To Liquidator of Vendor Co.</a:t>
                      </a:r>
                      <a:endParaRPr lang="en-US" dirty="0"/>
                    </a:p>
                  </a:txBody>
                  <a:tcPr/>
                </a:tc>
                <a:tc>
                  <a:txBody>
                    <a:bodyPr/>
                    <a:lstStyle/>
                    <a:p>
                      <a:r>
                        <a:rPr lang="en-US" dirty="0" smtClean="0"/>
                        <a:t>Business Purchase A/c Dr.</a:t>
                      </a:r>
                    </a:p>
                    <a:p>
                      <a:r>
                        <a:rPr lang="en-US" dirty="0" smtClean="0"/>
                        <a:t>         To Liquidator of Vendor Co.</a:t>
                      </a:r>
                      <a:endParaRPr lang="en-US" dirty="0"/>
                    </a:p>
                  </a:txBody>
                  <a:tcPr/>
                </a:tc>
              </a:tr>
              <a:tr h="370840">
                <a:tc>
                  <a:txBody>
                    <a:bodyPr/>
                    <a:lstStyle/>
                    <a:p>
                      <a:r>
                        <a:rPr lang="en-US" dirty="0" smtClean="0"/>
                        <a:t>2.</a:t>
                      </a:r>
                      <a:endParaRPr lang="en-US" dirty="0"/>
                    </a:p>
                  </a:txBody>
                  <a:tcPr/>
                </a:tc>
                <a:tc>
                  <a:txBody>
                    <a:bodyPr/>
                    <a:lstStyle/>
                    <a:p>
                      <a:r>
                        <a:rPr lang="en-US" dirty="0" smtClean="0"/>
                        <a:t>Assets A/c Dr. (Agreed value)</a:t>
                      </a:r>
                    </a:p>
                    <a:p>
                      <a:r>
                        <a:rPr lang="en-US" dirty="0" err="1" smtClean="0"/>
                        <a:t>Prel</a:t>
                      </a:r>
                      <a:r>
                        <a:rPr lang="en-US" dirty="0" smtClean="0"/>
                        <a:t>. Expenses A/c Dr.</a:t>
                      </a:r>
                    </a:p>
                    <a:p>
                      <a:r>
                        <a:rPr lang="en-US" dirty="0" smtClean="0"/>
                        <a:t>Goodwill A/c Dr. (Balancing Fig)</a:t>
                      </a:r>
                    </a:p>
                    <a:p>
                      <a:r>
                        <a:rPr lang="en-US" dirty="0" smtClean="0"/>
                        <a:t>           To Liabilities A/c </a:t>
                      </a:r>
                      <a:r>
                        <a:rPr lang="en-US" sz="1200" dirty="0" smtClean="0"/>
                        <a:t>(Agreed value)</a:t>
                      </a:r>
                    </a:p>
                    <a:p>
                      <a:r>
                        <a:rPr lang="en-US" sz="1200" dirty="0" smtClean="0"/>
                        <a:t>                 </a:t>
                      </a:r>
                      <a:r>
                        <a:rPr lang="en-US" sz="1800" dirty="0" smtClean="0"/>
                        <a:t>To  Capital Reserve</a:t>
                      </a:r>
                    </a:p>
                    <a:p>
                      <a:r>
                        <a:rPr lang="en-US" sz="1800" dirty="0" smtClean="0"/>
                        <a:t>            To  Business Purchase A/c</a:t>
                      </a:r>
                    </a:p>
                    <a:p>
                      <a:r>
                        <a:rPr lang="en-US" sz="1800" dirty="0" smtClean="0"/>
                        <a:t>            To  Profit &amp; Loss A/c</a:t>
                      </a:r>
                    </a:p>
                    <a:p>
                      <a:r>
                        <a:rPr lang="en-US" sz="1800" dirty="0" smtClean="0"/>
                        <a:t>            To  General Reserve (Bal)  </a:t>
                      </a:r>
                    </a:p>
                  </a:txBody>
                  <a:tcPr/>
                </a:tc>
                <a:tc>
                  <a:txBody>
                    <a:bodyPr/>
                    <a:lstStyle/>
                    <a:p>
                      <a:r>
                        <a:rPr lang="en-US" dirty="0" smtClean="0"/>
                        <a:t>Assets A/c Dr. (Agreed value)</a:t>
                      </a:r>
                    </a:p>
                    <a:p>
                      <a:r>
                        <a:rPr lang="en-US" dirty="0" err="1" smtClean="0"/>
                        <a:t>Prel</a:t>
                      </a:r>
                      <a:r>
                        <a:rPr lang="en-US" dirty="0" smtClean="0"/>
                        <a:t>. Expenses A/c Dr.</a:t>
                      </a:r>
                    </a:p>
                    <a:p>
                      <a:r>
                        <a:rPr lang="en-US" dirty="0" smtClean="0"/>
                        <a:t>Goodwill A/c Dr. (Balancing Fig)</a:t>
                      </a:r>
                    </a:p>
                    <a:p>
                      <a:r>
                        <a:rPr lang="en-US" dirty="0" smtClean="0"/>
                        <a:t>           To Liabilities A/c </a:t>
                      </a:r>
                      <a:r>
                        <a:rPr lang="en-US" sz="1200" dirty="0" smtClean="0"/>
                        <a:t>(Agreed value)</a:t>
                      </a:r>
                      <a:endParaRPr lang="en-US" sz="1800" dirty="0" smtClean="0"/>
                    </a:p>
                    <a:p>
                      <a:r>
                        <a:rPr lang="en-US" sz="1800" dirty="0" smtClean="0"/>
                        <a:t>           To  Business Purchase A/c</a:t>
                      </a:r>
                    </a:p>
                    <a:p>
                      <a:r>
                        <a:rPr lang="en-US" sz="1800" dirty="0" smtClean="0"/>
                        <a:t>           To  Capital Reserve  </a:t>
                      </a:r>
                    </a:p>
                    <a:p>
                      <a:r>
                        <a:rPr lang="en-US" sz="1800" dirty="0" smtClean="0"/>
                        <a:t>                (Balancing Figure) </a:t>
                      </a:r>
                      <a:endParaRPr lang="en-US" dirty="0" smtClean="0"/>
                    </a:p>
                    <a:p>
                      <a:endParaRPr lang="en-US" dirty="0"/>
                    </a:p>
                  </a:txBody>
                  <a:tcPr/>
                </a:tc>
              </a:tr>
              <a:tr h="370840">
                <a:tc>
                  <a:txBody>
                    <a:bodyPr/>
                    <a:lstStyle/>
                    <a:p>
                      <a:r>
                        <a:rPr lang="en-US" dirty="0" smtClean="0"/>
                        <a:t>3. </a:t>
                      </a:r>
                      <a:endParaRPr lang="en-US" dirty="0"/>
                    </a:p>
                  </a:txBody>
                  <a:tcPr/>
                </a:tc>
                <a:tc>
                  <a:txBody>
                    <a:bodyPr/>
                    <a:lstStyle/>
                    <a:p>
                      <a:r>
                        <a:rPr lang="en-US" dirty="0" smtClean="0"/>
                        <a:t>Liquidator of Vendor Co. A/c Dr.</a:t>
                      </a:r>
                    </a:p>
                    <a:p>
                      <a:r>
                        <a:rPr lang="en-US" dirty="0" smtClean="0"/>
                        <a:t>        To Equity Share Capital</a:t>
                      </a:r>
                    </a:p>
                    <a:p>
                      <a:r>
                        <a:rPr lang="en-US" dirty="0" smtClean="0"/>
                        <a:t>        To Pref. Share capital</a:t>
                      </a:r>
                    </a:p>
                    <a:p>
                      <a:r>
                        <a:rPr lang="en-US" dirty="0" smtClean="0"/>
                        <a:t>        To  Share Premium A/c</a:t>
                      </a:r>
                    </a:p>
                    <a:p>
                      <a:r>
                        <a:rPr lang="en-US" baseline="0" dirty="0" smtClean="0"/>
                        <a:t>         To Debentures A/c</a:t>
                      </a:r>
                    </a:p>
                    <a:p>
                      <a:r>
                        <a:rPr lang="en-US" baseline="0" dirty="0" smtClean="0"/>
                        <a:t>         To Cash / Bank A/c </a:t>
                      </a:r>
                      <a:r>
                        <a:rPr lang="en-US" dirty="0" smtClean="0"/>
                        <a:t>   </a:t>
                      </a:r>
                      <a:endParaRPr lang="en-US" dirty="0"/>
                    </a:p>
                  </a:txBody>
                  <a:tcPr/>
                </a:tc>
                <a:tc>
                  <a:txBody>
                    <a:bodyPr/>
                    <a:lstStyle/>
                    <a:p>
                      <a:r>
                        <a:rPr lang="en-US" dirty="0" smtClean="0"/>
                        <a:t>Liquidator of Vendor Co. A/c Dr.</a:t>
                      </a:r>
                    </a:p>
                    <a:p>
                      <a:r>
                        <a:rPr lang="en-US" dirty="0" smtClean="0"/>
                        <a:t>        To Equity Share Capital</a:t>
                      </a:r>
                    </a:p>
                    <a:p>
                      <a:r>
                        <a:rPr lang="en-US" dirty="0" smtClean="0"/>
                        <a:t>        To Pref. Share capital</a:t>
                      </a:r>
                    </a:p>
                    <a:p>
                      <a:r>
                        <a:rPr lang="en-US" dirty="0" smtClean="0"/>
                        <a:t>        To  Share Premium A/c</a:t>
                      </a:r>
                    </a:p>
                    <a:p>
                      <a:r>
                        <a:rPr lang="en-US" baseline="0" dirty="0" smtClean="0"/>
                        <a:t>         To Debentures A/c</a:t>
                      </a:r>
                    </a:p>
                    <a:p>
                      <a:r>
                        <a:rPr lang="en-US" baseline="0" dirty="0" smtClean="0"/>
                        <a:t>         To Cash / Bank A/c </a:t>
                      </a:r>
                      <a:r>
                        <a:rPr lang="en-US" dirty="0" smtClean="0"/>
                        <a:t>   </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A4ACAFFC-BFEE-4D54-B8F1-2C2A0A4B78B3}"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a:bodyPr>
          <a:lstStyle/>
          <a:p>
            <a:r>
              <a:rPr lang="en-US" sz="3600" dirty="0" smtClean="0"/>
              <a:t>Journal Entries In the books of Vendee Co</a:t>
            </a:r>
            <a:endParaRPr lang="en-US" sz="3600" dirty="0"/>
          </a:p>
        </p:txBody>
      </p:sp>
      <p:graphicFrame>
        <p:nvGraphicFramePr>
          <p:cNvPr id="5" name="Content Placeholder 4"/>
          <p:cNvGraphicFramePr>
            <a:graphicFrameLocks noGrp="1"/>
          </p:cNvGraphicFramePr>
          <p:nvPr>
            <p:ph idx="1"/>
          </p:nvPr>
        </p:nvGraphicFramePr>
        <p:xfrm>
          <a:off x="457200" y="1503681"/>
          <a:ext cx="8229600" cy="1925320"/>
        </p:xfrm>
        <a:graphic>
          <a:graphicData uri="http://schemas.openxmlformats.org/drawingml/2006/table">
            <a:tbl>
              <a:tblPr firstRow="1" bandRow="1">
                <a:tableStyleId>{5C22544A-7EE6-4342-B048-85BDC9FD1C3A}</a:tableStyleId>
              </a:tblPr>
              <a:tblGrid>
                <a:gridCol w="1066800"/>
                <a:gridCol w="3276600"/>
                <a:gridCol w="3886200"/>
              </a:tblGrid>
              <a:tr h="370840">
                <a:tc>
                  <a:txBody>
                    <a:bodyPr/>
                    <a:lstStyle/>
                    <a:p>
                      <a:r>
                        <a:rPr lang="en-US" dirty="0" smtClean="0"/>
                        <a:t>Sr. No.</a:t>
                      </a:r>
                      <a:endParaRPr lang="en-US" dirty="0"/>
                    </a:p>
                  </a:txBody>
                  <a:tcPr/>
                </a:tc>
                <a:tc>
                  <a:txBody>
                    <a:bodyPr/>
                    <a:lstStyle/>
                    <a:p>
                      <a:r>
                        <a:rPr lang="en-US" dirty="0" smtClean="0"/>
                        <a:t>In the nature of Merger</a:t>
                      </a:r>
                      <a:endParaRPr lang="en-US" dirty="0"/>
                    </a:p>
                  </a:txBody>
                  <a:tcPr/>
                </a:tc>
                <a:tc>
                  <a:txBody>
                    <a:bodyPr/>
                    <a:lstStyle/>
                    <a:p>
                      <a:r>
                        <a:rPr lang="en-US" dirty="0" smtClean="0"/>
                        <a:t>In the nature of Purchase</a:t>
                      </a:r>
                      <a:endParaRPr lang="en-US" dirty="0"/>
                    </a:p>
                  </a:txBody>
                  <a:tcPr/>
                </a:tc>
              </a:tr>
              <a:tr h="370840">
                <a:tc>
                  <a:txBody>
                    <a:bodyPr/>
                    <a:lstStyle/>
                    <a:p>
                      <a:r>
                        <a:rPr lang="en-US" dirty="0" smtClean="0"/>
                        <a:t>4.</a:t>
                      </a:r>
                      <a:endParaRPr lang="en-US" dirty="0"/>
                    </a:p>
                  </a:txBody>
                  <a:tcPr/>
                </a:tc>
                <a:tc>
                  <a:txBody>
                    <a:bodyPr/>
                    <a:lstStyle/>
                    <a:p>
                      <a:r>
                        <a:rPr lang="en-US" dirty="0" smtClean="0"/>
                        <a:t>No Entry</a:t>
                      </a:r>
                      <a:endParaRPr lang="en-US" dirty="0"/>
                    </a:p>
                  </a:txBody>
                  <a:tcPr/>
                </a:tc>
                <a:tc>
                  <a:txBody>
                    <a:bodyPr/>
                    <a:lstStyle/>
                    <a:p>
                      <a:r>
                        <a:rPr lang="en-US" dirty="0" smtClean="0"/>
                        <a:t>Statutory</a:t>
                      </a:r>
                      <a:r>
                        <a:rPr lang="en-US" baseline="0" dirty="0" smtClean="0"/>
                        <a:t> Reserves</a:t>
                      </a:r>
                      <a:r>
                        <a:rPr lang="en-US" dirty="0" smtClean="0"/>
                        <a:t> A/c Dr.</a:t>
                      </a:r>
                    </a:p>
                    <a:p>
                      <a:r>
                        <a:rPr lang="en-US" dirty="0" smtClean="0"/>
                        <a:t>         To Amalgamation Adjustment A/c</a:t>
                      </a:r>
                      <a:endParaRPr lang="en-US" dirty="0"/>
                    </a:p>
                  </a:txBody>
                  <a:tcPr/>
                </a:tc>
              </a:tr>
              <a:tr h="817880">
                <a:tc>
                  <a:txBody>
                    <a:bodyPr/>
                    <a:lstStyle/>
                    <a:p>
                      <a:r>
                        <a:rPr lang="en-US" dirty="0" smtClean="0"/>
                        <a:t>5</a:t>
                      </a:r>
                      <a:endParaRPr lang="en-US" dirty="0"/>
                    </a:p>
                  </a:txBody>
                  <a:tcPr/>
                </a:tc>
                <a:tc>
                  <a:txBody>
                    <a:bodyPr/>
                    <a:lstStyle/>
                    <a:p>
                      <a:r>
                        <a:rPr lang="en-US" dirty="0" smtClean="0"/>
                        <a:t>Goodwill / General</a:t>
                      </a:r>
                      <a:r>
                        <a:rPr lang="en-US" baseline="0" dirty="0" smtClean="0"/>
                        <a:t> Reserve A/c</a:t>
                      </a:r>
                    </a:p>
                    <a:p>
                      <a:r>
                        <a:rPr lang="en-US" baseline="0" dirty="0" smtClean="0"/>
                        <a:t>             To Cash / Bank</a:t>
                      </a:r>
                    </a:p>
                    <a:p>
                      <a:r>
                        <a:rPr lang="en-US" baseline="0" dirty="0" smtClean="0"/>
                        <a:t>         (</a:t>
                      </a:r>
                      <a:r>
                        <a:rPr lang="en-US" baseline="0" dirty="0" err="1" smtClean="0"/>
                        <a:t>Realisation</a:t>
                      </a:r>
                      <a:r>
                        <a:rPr lang="en-US" baseline="0" dirty="0" smtClean="0"/>
                        <a:t> Expenses)</a:t>
                      </a:r>
                      <a:endParaRPr lang="en-US" dirty="0"/>
                    </a:p>
                  </a:txBody>
                  <a:tcPr/>
                </a:tc>
                <a:tc>
                  <a:txBody>
                    <a:bodyPr/>
                    <a:lstStyle/>
                    <a:p>
                      <a:r>
                        <a:rPr lang="en-US" dirty="0" smtClean="0"/>
                        <a:t>Goodwill / Capital</a:t>
                      </a:r>
                      <a:r>
                        <a:rPr lang="en-US" baseline="0" dirty="0" smtClean="0"/>
                        <a:t> Reserve A/c</a:t>
                      </a:r>
                    </a:p>
                    <a:p>
                      <a:r>
                        <a:rPr lang="en-US" baseline="0" dirty="0" smtClean="0"/>
                        <a:t>             To Cash / Bank</a:t>
                      </a:r>
                    </a:p>
                    <a:p>
                      <a:r>
                        <a:rPr lang="en-US" baseline="0" dirty="0" smtClean="0"/>
                        <a:t>        (</a:t>
                      </a:r>
                      <a:r>
                        <a:rPr lang="en-US" baseline="0" dirty="0" err="1" smtClean="0"/>
                        <a:t>Realisation</a:t>
                      </a:r>
                      <a:r>
                        <a:rPr lang="en-US" baseline="0" dirty="0" smtClean="0"/>
                        <a:t> Expenses)</a:t>
                      </a:r>
                      <a:endParaRPr lang="en-US" dirty="0" smtClean="0"/>
                    </a:p>
                  </a:txBody>
                  <a:tcPr/>
                </a:tc>
              </a:tr>
            </a:tbl>
          </a:graphicData>
        </a:graphic>
      </p:graphicFrame>
      <p:sp>
        <p:nvSpPr>
          <p:cNvPr id="4" name="Slide Number Placeholder 3"/>
          <p:cNvSpPr>
            <a:spLocks noGrp="1"/>
          </p:cNvSpPr>
          <p:nvPr>
            <p:ph type="sldNum" sz="quarter" idx="12"/>
          </p:nvPr>
        </p:nvSpPr>
        <p:spPr/>
        <p:txBody>
          <a:bodyPr/>
          <a:lstStyle/>
          <a:p>
            <a:fld id="{A4ACAFFC-BFEE-4D54-B8F1-2C2A0A4B78B3}" type="slidenum">
              <a:rPr lang="en-US" smtClean="0"/>
              <a:pPr/>
              <a:t>25</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990600"/>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r>
              <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MEANING</a:t>
            </a:r>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Subtitle 2"/>
          <p:cNvSpPr>
            <a:spLocks noGrp="1"/>
          </p:cNvSpPr>
          <p:nvPr>
            <p:ph type="subTitle" idx="1"/>
          </p:nvPr>
        </p:nvSpPr>
        <p:spPr>
          <a:xfrm>
            <a:off x="152400" y="1143000"/>
            <a:ext cx="8839200" cy="5486400"/>
          </a:xfrm>
        </p:spPr>
        <p:txBody>
          <a:bodyPr>
            <a:normAutofit fontScale="92500" lnSpcReduction="10000"/>
          </a:bodyPr>
          <a:lstStyle/>
          <a:p>
            <a:pPr algn="l">
              <a:buFont typeface="Arial" pitchFamily="34" charset="0"/>
              <a:buChar char="•"/>
            </a:pPr>
            <a:r>
              <a:rPr lang="en-US" dirty="0" smtClean="0"/>
              <a:t>‘</a:t>
            </a:r>
            <a:r>
              <a:rPr lang="en-US" dirty="0" smtClean="0">
                <a:solidFill>
                  <a:schemeClr val="tx1"/>
                </a:solidFill>
              </a:rPr>
              <a:t>Amalgamation’ means</a:t>
            </a:r>
            <a:r>
              <a:rPr lang="en-US" dirty="0">
                <a:solidFill>
                  <a:schemeClr val="tx1"/>
                </a:solidFill>
              </a:rPr>
              <a:t>,</a:t>
            </a:r>
            <a:r>
              <a:rPr lang="en-US" dirty="0" smtClean="0">
                <a:solidFill>
                  <a:schemeClr val="tx1"/>
                </a:solidFill>
              </a:rPr>
              <a:t> the merger of </a:t>
            </a:r>
            <a:r>
              <a:rPr lang="en-US" b="1" dirty="0" smtClean="0">
                <a:solidFill>
                  <a:srgbClr val="FFC000"/>
                </a:solidFill>
              </a:rPr>
              <a:t>two or more companies or business undertakings</a:t>
            </a:r>
            <a:r>
              <a:rPr lang="en-US" dirty="0" smtClean="0">
                <a:solidFill>
                  <a:schemeClr val="tx1"/>
                </a:solidFill>
              </a:rPr>
              <a:t>. Amalgamation in the business sense means, formation of a </a:t>
            </a:r>
            <a:r>
              <a:rPr lang="en-US" b="1" dirty="0" smtClean="0">
                <a:solidFill>
                  <a:srgbClr val="FFC000"/>
                </a:solidFill>
              </a:rPr>
              <a:t>new company </a:t>
            </a:r>
            <a:r>
              <a:rPr lang="en-US" dirty="0" smtClean="0">
                <a:solidFill>
                  <a:schemeClr val="tx1"/>
                </a:solidFill>
              </a:rPr>
              <a:t>to acquire the assets and liabilities of </a:t>
            </a:r>
            <a:r>
              <a:rPr lang="en-US" b="1" dirty="0" smtClean="0">
                <a:solidFill>
                  <a:srgbClr val="FFC000"/>
                </a:solidFill>
              </a:rPr>
              <a:t>two or more</a:t>
            </a:r>
            <a:r>
              <a:rPr lang="en-US" dirty="0" smtClean="0">
                <a:solidFill>
                  <a:schemeClr val="tx1"/>
                </a:solidFill>
              </a:rPr>
              <a:t> companies.</a:t>
            </a:r>
          </a:p>
          <a:p>
            <a:pPr algn="l">
              <a:buFont typeface="Arial" pitchFamily="34" charset="0"/>
              <a:buChar char="•"/>
            </a:pPr>
            <a:r>
              <a:rPr lang="en-US" dirty="0" smtClean="0">
                <a:solidFill>
                  <a:schemeClr val="tx1"/>
                </a:solidFill>
              </a:rPr>
              <a:t>‘</a:t>
            </a:r>
            <a:r>
              <a:rPr lang="en-US" dirty="0" smtClean="0">
                <a:solidFill>
                  <a:srgbClr val="00B0F0"/>
                </a:solidFill>
              </a:rPr>
              <a:t>Absorption’</a:t>
            </a:r>
            <a:r>
              <a:rPr lang="en-US" dirty="0" smtClean="0">
                <a:solidFill>
                  <a:schemeClr val="tx1"/>
                </a:solidFill>
              </a:rPr>
              <a:t> means, purchase of a business of an </a:t>
            </a:r>
            <a:r>
              <a:rPr lang="en-US" dirty="0" smtClean="0">
                <a:solidFill>
                  <a:srgbClr val="00B0F0"/>
                </a:solidFill>
              </a:rPr>
              <a:t>existing company</a:t>
            </a:r>
            <a:r>
              <a:rPr lang="en-US" dirty="0" smtClean="0">
                <a:solidFill>
                  <a:schemeClr val="tx1"/>
                </a:solidFill>
              </a:rPr>
              <a:t> by some other </a:t>
            </a:r>
            <a:r>
              <a:rPr lang="en-US" dirty="0" smtClean="0">
                <a:solidFill>
                  <a:srgbClr val="00B0F0"/>
                </a:solidFill>
              </a:rPr>
              <a:t>existing company</a:t>
            </a:r>
            <a:r>
              <a:rPr lang="en-US" dirty="0" smtClean="0">
                <a:solidFill>
                  <a:schemeClr val="tx1"/>
                </a:solidFill>
              </a:rPr>
              <a:t>. Thus, under this form of combination, </a:t>
            </a:r>
            <a:r>
              <a:rPr lang="en-US" u="sng" dirty="0" smtClean="0">
                <a:solidFill>
                  <a:srgbClr val="00B0F0"/>
                </a:solidFill>
              </a:rPr>
              <a:t>no new company is formed.</a:t>
            </a:r>
          </a:p>
          <a:p>
            <a:pPr algn="l">
              <a:buFont typeface="Arial" pitchFamily="34" charset="0"/>
              <a:buChar char="•"/>
            </a:pPr>
            <a:r>
              <a:rPr lang="en-US" b="1" dirty="0" smtClean="0">
                <a:solidFill>
                  <a:srgbClr val="92D050"/>
                </a:solidFill>
              </a:rPr>
              <a:t>External reconstruction</a:t>
            </a:r>
            <a:r>
              <a:rPr lang="en-US" dirty="0" smtClean="0">
                <a:solidFill>
                  <a:schemeClr val="tx1"/>
                </a:solidFill>
              </a:rPr>
              <a:t> involves formation of a </a:t>
            </a:r>
            <a:r>
              <a:rPr lang="en-US" b="1" dirty="0" smtClean="0">
                <a:solidFill>
                  <a:srgbClr val="92D050"/>
                </a:solidFill>
              </a:rPr>
              <a:t>new company</a:t>
            </a:r>
            <a:r>
              <a:rPr lang="en-US" dirty="0" smtClean="0">
                <a:solidFill>
                  <a:schemeClr val="tx1"/>
                </a:solidFill>
              </a:rPr>
              <a:t>. An existing company goes into liquidation and emerges out with a new form</a:t>
            </a:r>
            <a:r>
              <a:rPr lang="en-US" dirty="0" smtClean="0"/>
              <a:t>.</a:t>
            </a:r>
            <a:endParaRPr lang="en-US"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83820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b="1" dirty="0" smtClean="0">
                <a:ln/>
                <a:solidFill>
                  <a:schemeClr val="accent3"/>
                </a:solidFill>
              </a:rPr>
              <a:t>PROCEDURE</a:t>
            </a:r>
            <a:endParaRPr lang="en-US" b="1" dirty="0">
              <a:ln/>
              <a:solidFill>
                <a:schemeClr val="accent3"/>
              </a:solidFill>
            </a:endParaRPr>
          </a:p>
        </p:txBody>
      </p:sp>
      <p:sp>
        <p:nvSpPr>
          <p:cNvPr id="3" name="Subtitle 2"/>
          <p:cNvSpPr>
            <a:spLocks noGrp="1"/>
          </p:cNvSpPr>
          <p:nvPr>
            <p:ph type="subTitle" idx="1"/>
          </p:nvPr>
        </p:nvSpPr>
        <p:spPr>
          <a:xfrm>
            <a:off x="76200" y="1066800"/>
            <a:ext cx="8991600" cy="5715000"/>
          </a:xfrm>
        </p:spPr>
        <p:txBody>
          <a:bodyPr>
            <a:normAutofit fontScale="92500" lnSpcReduction="10000"/>
          </a:bodyPr>
          <a:lstStyle/>
          <a:p>
            <a:pPr algn="l"/>
            <a:r>
              <a:rPr lang="en-US" dirty="0" smtClean="0">
                <a:solidFill>
                  <a:schemeClr val="tx1"/>
                </a:solidFill>
              </a:rPr>
              <a:t>Sections 232, 233 and 234 of the Companies Act, 2013 facilitates amalgamation, absorption and reconstruction of companies. It provides that the liquidator of a company can accept shares, debentures in consideration of the sale of the company’s undertaking to another company with an object to distribute them among the members of the transferor company provided the following two conditions are satisfied.</a:t>
            </a:r>
          </a:p>
          <a:p>
            <a:pPr marL="571500" indent="-571500" algn="l">
              <a:buFont typeface="+mj-lt"/>
              <a:buAutoNum type="romanLcPeriod"/>
            </a:pPr>
            <a:r>
              <a:rPr lang="en-US" dirty="0" smtClean="0">
                <a:solidFill>
                  <a:schemeClr val="tx1"/>
                </a:solidFill>
              </a:rPr>
              <a:t>A special resolution is passed by the Company.</a:t>
            </a:r>
          </a:p>
          <a:p>
            <a:pPr marL="571500" indent="-571500" algn="l">
              <a:buFont typeface="+mj-lt"/>
              <a:buAutoNum type="romanLcPeriod"/>
            </a:pPr>
            <a:r>
              <a:rPr lang="en-US" dirty="0" smtClean="0">
                <a:solidFill>
                  <a:schemeClr val="tx1"/>
                </a:solidFill>
              </a:rPr>
              <a:t>The liquidator purchases the interest of any dissenting member at a price to be determined by agreement.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4</a:t>
            </a:fld>
            <a:endParaRPr lang="en-US" dirty="0"/>
          </a:p>
        </p:txBody>
      </p:sp>
    </p:spTree>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914400"/>
          </a:xfrm>
        </p:spPr>
        <p:txBody>
          <a:bodyPr>
            <a:normAutofit fontScale="90000"/>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VENDOR COMPANY &amp; VENDEE COMPANY</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3" name="Subtitle 2"/>
          <p:cNvSpPr>
            <a:spLocks noGrp="1"/>
          </p:cNvSpPr>
          <p:nvPr>
            <p:ph type="subTitle" idx="1"/>
          </p:nvPr>
        </p:nvSpPr>
        <p:spPr>
          <a:xfrm>
            <a:off x="152400" y="914400"/>
            <a:ext cx="8763000" cy="5867400"/>
          </a:xfrm>
        </p:spPr>
        <p:txBody>
          <a:bodyPr>
            <a:normAutofit lnSpcReduction="10000"/>
          </a:bodyPr>
          <a:lstStyle/>
          <a:p>
            <a:pPr algn="l"/>
            <a:r>
              <a:rPr lang="en-US" dirty="0" smtClean="0">
                <a:solidFill>
                  <a:schemeClr val="tx1"/>
                </a:solidFill>
              </a:rPr>
              <a:t>The</a:t>
            </a:r>
            <a:r>
              <a:rPr lang="en-US" dirty="0" smtClean="0"/>
              <a:t> </a:t>
            </a:r>
            <a:r>
              <a:rPr lang="en-US" dirty="0" smtClean="0">
                <a:solidFill>
                  <a:schemeClr val="tx1"/>
                </a:solidFill>
              </a:rPr>
              <a:t>companies to be amalgamated, absorbed or reconstructed i.e. companies going into liquidation are termed as vendor companies, and the company purchasing or taking over business is termed as Vendee Company.</a:t>
            </a:r>
          </a:p>
          <a:p>
            <a:pPr marL="514350" indent="-514350" algn="l">
              <a:buFont typeface="+mj-lt"/>
              <a:buAutoNum type="arabicPeriod"/>
            </a:pPr>
            <a:r>
              <a:rPr lang="en-US" u="sng" dirty="0" smtClean="0">
                <a:solidFill>
                  <a:schemeClr val="tx1"/>
                </a:solidFill>
              </a:rPr>
              <a:t>Purchase Consideration</a:t>
            </a:r>
          </a:p>
          <a:p>
            <a:pPr marL="514350" indent="-514350" algn="l"/>
            <a:r>
              <a:rPr lang="en-US" dirty="0" smtClean="0">
                <a:solidFill>
                  <a:schemeClr val="tx1"/>
                </a:solidFill>
              </a:rPr>
              <a:t>      Purchase price payable by the purchasing company to the purchased company for taking over its assets and liabilities is called purchase consideration. Purchase price is paid generally in the form of shares, debentures of the purchasing company and cash.</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5</a:t>
            </a:fld>
            <a:endParaRPr lang="en-US" dirty="0"/>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924800" cy="1142999"/>
          </a:xfrm>
        </p:spPr>
        <p:txBody>
          <a:bodyPr>
            <a:normAutofit fontScale="90000"/>
          </a:bodyPr>
          <a:lstStyle/>
          <a:p>
            <a:r>
              <a:rPr lang="en-US" sz="3600" dirty="0" smtClean="0">
                <a:solidFill>
                  <a:schemeClr val="tx2">
                    <a:lumMod val="60000"/>
                    <a:lumOff val="40000"/>
                  </a:schemeClr>
                </a:solidFill>
                <a:latin typeface="Adobe Garamond Pro Bold" pitchFamily="18" charset="0"/>
              </a:rPr>
              <a:t>Methods of Calculation of Purchase Consideration</a:t>
            </a:r>
            <a:endParaRPr lang="en-US" sz="3600" dirty="0">
              <a:solidFill>
                <a:schemeClr val="tx2">
                  <a:lumMod val="60000"/>
                  <a:lumOff val="40000"/>
                </a:schemeClr>
              </a:solidFill>
              <a:latin typeface="Adobe Garamond Pro Bold" pitchFamily="18" charset="0"/>
            </a:endParaRPr>
          </a:p>
        </p:txBody>
      </p:sp>
      <p:sp>
        <p:nvSpPr>
          <p:cNvPr id="3" name="Subtitle 2"/>
          <p:cNvSpPr>
            <a:spLocks noGrp="1"/>
          </p:cNvSpPr>
          <p:nvPr>
            <p:ph type="subTitle" idx="1"/>
          </p:nvPr>
        </p:nvSpPr>
        <p:spPr>
          <a:xfrm>
            <a:off x="0" y="1371600"/>
            <a:ext cx="9144000" cy="5486400"/>
          </a:xfrm>
        </p:spPr>
        <p:txBody>
          <a:bodyPr>
            <a:normAutofit fontScale="85000" lnSpcReduction="10000"/>
          </a:bodyPr>
          <a:lstStyle/>
          <a:p>
            <a:pPr marL="514350" indent="-514350" algn="l">
              <a:buFont typeface="+mj-lt"/>
              <a:buAutoNum type="alphaLcParenR"/>
            </a:pPr>
            <a:r>
              <a:rPr lang="en-US" u="sng" dirty="0" smtClean="0">
                <a:solidFill>
                  <a:schemeClr val="tx1"/>
                </a:solidFill>
              </a:rPr>
              <a:t>Lump sum or Direct Ascertainment Method: </a:t>
            </a:r>
            <a:r>
              <a:rPr lang="en-US" dirty="0" smtClean="0">
                <a:solidFill>
                  <a:schemeClr val="tx1"/>
                </a:solidFill>
              </a:rPr>
              <a:t>The price to be paid for purchase of business is stated in lump sum amount, there does not arise question of calculation.</a:t>
            </a:r>
          </a:p>
          <a:p>
            <a:pPr marL="514350" indent="-514350" algn="l">
              <a:buFont typeface="+mj-lt"/>
              <a:buAutoNum type="alphaLcParenR"/>
            </a:pPr>
            <a:r>
              <a:rPr lang="en-US" u="sng" dirty="0" smtClean="0">
                <a:solidFill>
                  <a:schemeClr val="tx1"/>
                </a:solidFill>
              </a:rPr>
              <a:t>Net Assets Method: </a:t>
            </a:r>
            <a:r>
              <a:rPr lang="en-US" dirty="0" smtClean="0">
                <a:solidFill>
                  <a:schemeClr val="tx1"/>
                </a:solidFill>
              </a:rPr>
              <a:t>Net assets means total of tangible assets less total of liabilities</a:t>
            </a:r>
          </a:p>
          <a:p>
            <a:pPr marL="514350" indent="-514350" algn="l">
              <a:buFont typeface="+mj-lt"/>
              <a:buAutoNum type="alphaLcParenR"/>
            </a:pPr>
            <a:r>
              <a:rPr lang="en-US" u="sng" dirty="0" smtClean="0">
                <a:solidFill>
                  <a:schemeClr val="tx1"/>
                </a:solidFill>
              </a:rPr>
              <a:t>Net Payment Method: </a:t>
            </a:r>
            <a:r>
              <a:rPr lang="en-US" dirty="0" smtClean="0">
                <a:solidFill>
                  <a:schemeClr val="tx1"/>
                </a:solidFill>
              </a:rPr>
              <a:t>In case of net payment method, all the payments received from the purchasing company either in cash or shares, debentures etc. are to be totaled up. These payments may be for</a:t>
            </a:r>
          </a:p>
          <a:p>
            <a:pPr marL="514350" indent="-514350" algn="l">
              <a:buFont typeface="Arial" pitchFamily="34" charset="0"/>
              <a:buChar char="•"/>
            </a:pPr>
            <a:r>
              <a:rPr lang="en-US" dirty="0" smtClean="0">
                <a:solidFill>
                  <a:schemeClr val="tx1"/>
                </a:solidFill>
              </a:rPr>
              <a:t> Shareholders.</a:t>
            </a:r>
          </a:p>
          <a:p>
            <a:pPr marL="514350" indent="-514350" algn="l">
              <a:buFont typeface="Arial" pitchFamily="34" charset="0"/>
              <a:buChar char="•"/>
            </a:pPr>
            <a:r>
              <a:rPr lang="en-US" dirty="0" smtClean="0">
                <a:solidFill>
                  <a:schemeClr val="tx1"/>
                </a:solidFill>
              </a:rPr>
              <a:t>Debenture holders or</a:t>
            </a:r>
          </a:p>
          <a:p>
            <a:pPr marL="514350" indent="-514350" algn="l">
              <a:buFont typeface="Arial" pitchFamily="34" charset="0"/>
              <a:buChar char="•"/>
            </a:pPr>
            <a:r>
              <a:rPr lang="en-US" dirty="0" smtClean="0">
                <a:solidFill>
                  <a:schemeClr val="tx1"/>
                </a:solidFill>
              </a:rPr>
              <a:t>Creditors of the purchased company. </a:t>
            </a:r>
          </a:p>
          <a:p>
            <a:pPr marL="514350" indent="-514350" algn="l"/>
            <a:r>
              <a:rPr lang="en-US" dirty="0" smtClean="0">
                <a:solidFill>
                  <a:schemeClr val="tx1"/>
                </a:solidFill>
              </a:rPr>
              <a:t>Total of all such payments is the purchase price</a:t>
            </a:r>
            <a:r>
              <a:rPr lang="en-US" dirty="0" smtClean="0"/>
              <a:t>.</a:t>
            </a:r>
            <a:endParaRPr lang="en-US"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6</a:t>
            </a:fld>
            <a:endParaRPr lang="en-US" dirty="0"/>
          </a:p>
        </p:txBody>
      </p:sp>
    </p:spTree>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Amalgamations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4ACAFFC-BFEE-4D54-B8F1-2C2A0A4B78B3}"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normAutofit/>
          </a:bodyPr>
          <a:lstStyle/>
          <a:p>
            <a:r>
              <a:rPr lang="en-US" sz="4000" b="1" dirty="0" smtClean="0">
                <a:solidFill>
                  <a:schemeClr val="accent4">
                    <a:lumMod val="60000"/>
                    <a:lumOff val="40000"/>
                  </a:schemeClr>
                </a:solidFill>
                <a:latin typeface="Agency FB" pitchFamily="34" charset="0"/>
              </a:rPr>
              <a:t>Accounting Of Transactions In The Books Of Purchased / Vendor Company</a:t>
            </a:r>
            <a:endParaRPr lang="en-US" sz="4000" b="1" dirty="0">
              <a:solidFill>
                <a:schemeClr val="accent4">
                  <a:lumMod val="60000"/>
                  <a:lumOff val="40000"/>
                </a:schemeClr>
              </a:solidFill>
              <a:latin typeface="Agency FB" pitchFamily="34" charset="0"/>
            </a:endParaRPr>
          </a:p>
        </p:txBody>
      </p:sp>
      <p:sp>
        <p:nvSpPr>
          <p:cNvPr id="3" name="Subtitle 2"/>
          <p:cNvSpPr>
            <a:spLocks noGrp="1"/>
          </p:cNvSpPr>
          <p:nvPr>
            <p:ph type="subTitle" idx="1"/>
          </p:nvPr>
        </p:nvSpPr>
        <p:spPr>
          <a:xfrm>
            <a:off x="228600" y="1828800"/>
            <a:ext cx="8763000" cy="4876800"/>
          </a:xfrm>
        </p:spPr>
        <p:txBody>
          <a:bodyPr/>
          <a:lstStyle/>
          <a:p>
            <a:pPr algn="l"/>
            <a:r>
              <a:rPr lang="en-US" dirty="0" smtClean="0">
                <a:solidFill>
                  <a:schemeClr val="tx1"/>
                </a:solidFill>
              </a:rPr>
              <a:t>As the purchased company goes into liquidation, all the accounts are required to be closed. The following Accounts are opened:</a:t>
            </a:r>
          </a:p>
          <a:p>
            <a:pPr algn="l">
              <a:buFont typeface="Arial" pitchFamily="34" charset="0"/>
              <a:buChar char="•"/>
            </a:pPr>
            <a:r>
              <a:rPr lang="en-US" dirty="0" smtClean="0">
                <a:solidFill>
                  <a:schemeClr val="tx1"/>
                </a:solidFill>
              </a:rPr>
              <a:t>Realisation Account</a:t>
            </a:r>
          </a:p>
          <a:p>
            <a:pPr algn="l">
              <a:buFont typeface="Arial" pitchFamily="34" charset="0"/>
              <a:buChar char="•"/>
            </a:pPr>
            <a:r>
              <a:rPr lang="en-US" dirty="0" smtClean="0">
                <a:solidFill>
                  <a:schemeClr val="tx1"/>
                </a:solidFill>
              </a:rPr>
              <a:t>Purchasing company’s Account</a:t>
            </a:r>
          </a:p>
          <a:p>
            <a:pPr algn="l">
              <a:buFont typeface="Arial" pitchFamily="34" charset="0"/>
              <a:buChar char="•"/>
            </a:pPr>
            <a:r>
              <a:rPr lang="en-US" dirty="0" smtClean="0">
                <a:solidFill>
                  <a:schemeClr val="tx1"/>
                </a:solidFill>
              </a:rPr>
              <a:t>Debenture holders Account</a:t>
            </a:r>
          </a:p>
          <a:p>
            <a:pPr algn="l">
              <a:buFont typeface="Arial" pitchFamily="34" charset="0"/>
              <a:buChar char="•"/>
            </a:pPr>
            <a:r>
              <a:rPr lang="en-US" dirty="0" smtClean="0">
                <a:solidFill>
                  <a:schemeClr val="tx1"/>
                </a:solidFill>
              </a:rPr>
              <a:t>Preference Shareholders Account</a:t>
            </a:r>
          </a:p>
          <a:p>
            <a:pPr algn="l">
              <a:buFont typeface="Arial" pitchFamily="34" charset="0"/>
              <a:buChar char="•"/>
            </a:pPr>
            <a:r>
              <a:rPr lang="en-US" dirty="0" smtClean="0">
                <a:solidFill>
                  <a:schemeClr val="tx1"/>
                </a:solidFill>
              </a:rPr>
              <a:t>Equity Shareholders Account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ACAFFC-BFEE-4D54-B8F1-2C2A0A4B78B3}" type="slidenum">
              <a:rPr lang="en-US" smtClean="0"/>
              <a:pPr/>
              <a:t>8</a:t>
            </a:fld>
            <a:endParaRPr lang="en-US" dirty="0"/>
          </a:p>
        </p:txBody>
      </p:sp>
    </p:spTree>
  </p:cSld>
  <p:clrMapOvr>
    <a:masterClrMapping/>
  </p:clrMapOvr>
  <p:transition spd="slow">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the books of Vendor Co.</a:t>
            </a:r>
            <a:endParaRPr lang="en-US"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arenR"/>
            </a:pPr>
            <a:r>
              <a:rPr lang="en-US" dirty="0" smtClean="0"/>
              <a:t>Transfer assets taken over to </a:t>
            </a:r>
            <a:r>
              <a:rPr lang="en-US" dirty="0" err="1" smtClean="0"/>
              <a:t>Realisation</a:t>
            </a:r>
            <a:endParaRPr lang="en-US" dirty="0" smtClean="0"/>
          </a:p>
          <a:p>
            <a:pPr marL="514350" indent="-514350">
              <a:buFont typeface="+mj-lt"/>
              <a:buAutoNum type="arabicParenR"/>
            </a:pPr>
            <a:r>
              <a:rPr lang="en-US" dirty="0" smtClean="0"/>
              <a:t>Transfer liabilities taken over to </a:t>
            </a:r>
            <a:r>
              <a:rPr lang="en-US" dirty="0" err="1" smtClean="0"/>
              <a:t>Realisation</a:t>
            </a:r>
            <a:endParaRPr lang="en-US" dirty="0" smtClean="0"/>
          </a:p>
          <a:p>
            <a:pPr marL="514350" indent="-514350">
              <a:buFont typeface="+mj-lt"/>
              <a:buAutoNum type="arabicParenR"/>
            </a:pPr>
            <a:r>
              <a:rPr lang="en-US" dirty="0" smtClean="0"/>
              <a:t>PC Due</a:t>
            </a:r>
          </a:p>
          <a:p>
            <a:pPr marL="514350" indent="-514350">
              <a:buFont typeface="+mj-lt"/>
              <a:buAutoNum type="arabicParenR"/>
            </a:pPr>
            <a:r>
              <a:rPr lang="en-US" dirty="0" smtClean="0"/>
              <a:t>PC Received</a:t>
            </a:r>
          </a:p>
          <a:p>
            <a:pPr marL="514350" indent="-514350">
              <a:buFont typeface="+mj-lt"/>
              <a:buAutoNum type="arabicParenR"/>
            </a:pPr>
            <a:r>
              <a:rPr lang="en-US" dirty="0" smtClean="0"/>
              <a:t>Transfer Pref. Share capital to Preference Shareholders A/c</a:t>
            </a:r>
          </a:p>
          <a:p>
            <a:pPr marL="514350" indent="-514350">
              <a:buFont typeface="+mj-lt"/>
              <a:buAutoNum type="arabicParenR"/>
            </a:pPr>
            <a:r>
              <a:rPr lang="en-US" dirty="0" smtClean="0"/>
              <a:t>Transfer funds belonging to equity shareholders to Equity Shareholders A/c (Reserves, P &amp; L A/c, Share Premium,  Miscellaneous  Expenses etc.)</a:t>
            </a:r>
          </a:p>
          <a:p>
            <a:pPr marL="514350" indent="-514350">
              <a:buFont typeface="+mj-lt"/>
              <a:buAutoNum type="arabicParenR"/>
            </a:pPr>
            <a:r>
              <a:rPr lang="en-US" dirty="0" smtClean="0"/>
              <a:t>Sale of the assets not taken over</a:t>
            </a:r>
          </a:p>
          <a:p>
            <a:pPr marL="514350" indent="-514350">
              <a:buFont typeface="+mj-lt"/>
              <a:buAutoNum type="arabicParenR"/>
            </a:pPr>
            <a:r>
              <a:rPr lang="en-US" dirty="0" smtClean="0"/>
              <a:t>Payment of the liabilities not taken over</a:t>
            </a:r>
          </a:p>
          <a:p>
            <a:pPr marL="514350" indent="-514350">
              <a:buFont typeface="+mj-lt"/>
              <a:buAutoNum type="arabicParenR"/>
            </a:pPr>
            <a:r>
              <a:rPr lang="en-US" dirty="0" err="1" smtClean="0"/>
              <a:t>Realisation</a:t>
            </a:r>
            <a:r>
              <a:rPr lang="en-US" dirty="0" smtClean="0"/>
              <a:t> expenses</a:t>
            </a:r>
          </a:p>
          <a:p>
            <a:pPr marL="514350" indent="-514350">
              <a:buFont typeface="+mj-lt"/>
              <a:buAutoNum type="arabicParenR"/>
            </a:pPr>
            <a:r>
              <a:rPr lang="en-US" dirty="0" smtClean="0"/>
              <a:t>Payment to Preference Shareholders</a:t>
            </a:r>
          </a:p>
          <a:p>
            <a:pPr marL="514350" indent="-514350">
              <a:buFont typeface="+mj-lt"/>
              <a:buAutoNum type="arabicParenR"/>
            </a:pPr>
            <a:r>
              <a:rPr lang="en-US" dirty="0" err="1" smtClean="0"/>
              <a:t>Realisation</a:t>
            </a:r>
            <a:r>
              <a:rPr lang="en-US" dirty="0" smtClean="0"/>
              <a:t> profit or loss </a:t>
            </a:r>
            <a:r>
              <a:rPr lang="en-US" dirty="0" smtClean="0">
                <a:sym typeface="Wingdings" pitchFamily="2" charset="2"/>
              </a:rPr>
              <a:t> Equity Shareholders</a:t>
            </a:r>
            <a:endParaRPr lang="en-US" dirty="0" smtClean="0"/>
          </a:p>
          <a:p>
            <a:pPr marL="514350" indent="-514350">
              <a:buFont typeface="+mj-lt"/>
              <a:buAutoNum type="arabicParenR"/>
            </a:pPr>
            <a:r>
              <a:rPr lang="en-US" dirty="0" smtClean="0"/>
              <a:t>Payment to Equity Shareholders</a:t>
            </a:r>
          </a:p>
          <a:p>
            <a:endParaRPr lang="en-US" dirty="0"/>
          </a:p>
        </p:txBody>
      </p:sp>
      <p:sp>
        <p:nvSpPr>
          <p:cNvPr id="4" name="Slide Number Placeholder 3"/>
          <p:cNvSpPr>
            <a:spLocks noGrp="1"/>
          </p:cNvSpPr>
          <p:nvPr>
            <p:ph type="sldNum" sz="quarter" idx="12"/>
          </p:nvPr>
        </p:nvSpPr>
        <p:spPr/>
        <p:txBody>
          <a:bodyPr/>
          <a:lstStyle/>
          <a:p>
            <a:fld id="{A4ACAFFC-BFEE-4D54-B8F1-2C2A0A4B78B3}"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1966</Words>
  <Application>Microsoft Office PowerPoint</Application>
  <PresentationFormat>On-screen Show (4:3)</PresentationFormat>
  <Paragraphs>251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UNIT 1</vt:lpstr>
      <vt:lpstr>INTRODUCTION</vt:lpstr>
      <vt:lpstr>MEANING</vt:lpstr>
      <vt:lpstr>PROCEDURE</vt:lpstr>
      <vt:lpstr>VENDOR COMPANY &amp; VENDEE COMPANY</vt:lpstr>
      <vt:lpstr>Methods of Calculation of Purchase Consideration</vt:lpstr>
      <vt:lpstr>Types of Amalgamations</vt:lpstr>
      <vt:lpstr>Accounting Of Transactions In The Books Of Purchased / Vendor Company</vt:lpstr>
      <vt:lpstr>Steps in the books of Vendor Co.</vt:lpstr>
      <vt:lpstr>ACCOUNTING ENTRIES</vt:lpstr>
      <vt:lpstr>ii. Liabilities</vt:lpstr>
      <vt:lpstr>Slide 12</vt:lpstr>
      <vt:lpstr>Slide 13</vt:lpstr>
      <vt:lpstr>Slide 14</vt:lpstr>
      <vt:lpstr>Slide 15</vt:lpstr>
      <vt:lpstr>Slide 16</vt:lpstr>
      <vt:lpstr>2.Purchasing Companies A/c</vt:lpstr>
      <vt:lpstr>3.Debentures of the Purchased Co.</vt:lpstr>
      <vt:lpstr>Slide 19</vt:lpstr>
      <vt:lpstr>4. Preference Share Capital A/c</vt:lpstr>
      <vt:lpstr>5.Equity Share Capital and Accumulated Profits and Losses</vt:lpstr>
      <vt:lpstr>6. Equity Shareholders A/c</vt:lpstr>
      <vt:lpstr>In the books of Vendee Company</vt:lpstr>
      <vt:lpstr>Journal Entries In the books of Vendee Co</vt:lpstr>
      <vt:lpstr>Journal Entries In the books of Vendee 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dc:title>
  <dc:creator>Mamata</dc:creator>
  <cp:lastModifiedBy>HP</cp:lastModifiedBy>
  <cp:revision>48</cp:revision>
  <dcterms:created xsi:type="dcterms:W3CDTF">2016-11-09T05:54:44Z</dcterms:created>
  <dcterms:modified xsi:type="dcterms:W3CDTF">2021-05-05T03:31:55Z</dcterms:modified>
</cp:coreProperties>
</file>