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4" r:id="rId3"/>
    <p:sldId id="258" r:id="rId4"/>
    <p:sldId id="259" r:id="rId5"/>
    <p:sldId id="257" r:id="rId6"/>
    <p:sldId id="260"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heme" Target="theme/theme1.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viewProps" Target="viewProps.xml" /><Relationship Id="rId5" Type="http://schemas.openxmlformats.org/officeDocument/2006/relationships/slide" Target="slides/slide4.xml" /><Relationship Id="rId10"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12/23/2021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12/23/2021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12/23/2021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12/23/2021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12/23/2021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12/23/2021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12/23/2021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12/23/2021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12/23/2021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4C357-B7A3-F541-9E62-59320DFA7B8B}"/>
              </a:ext>
            </a:extLst>
          </p:cNvPr>
          <p:cNvSpPr>
            <a:spLocks noGrp="1"/>
          </p:cNvSpPr>
          <p:nvPr>
            <p:ph type="ctrTitle"/>
          </p:nvPr>
        </p:nvSpPr>
        <p:spPr>
          <a:xfrm>
            <a:off x="1329285" y="1280310"/>
            <a:ext cx="9013883" cy="3803815"/>
          </a:xfrm>
        </p:spPr>
        <p:txBody>
          <a:bodyPr/>
          <a:lstStyle/>
          <a:p>
            <a:r>
              <a:rPr lang="mr-IN" sz="8000" b="1"/>
              <a:t>External business communication</a:t>
            </a:r>
            <a:endParaRPr lang="en-US" sz="8000" b="1"/>
          </a:p>
        </p:txBody>
      </p:sp>
    </p:spTree>
    <p:extLst>
      <p:ext uri="{BB962C8B-B14F-4D97-AF65-F5344CB8AC3E}">
        <p14:creationId xmlns:p14="http://schemas.microsoft.com/office/powerpoint/2010/main" val="2516164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5F9C60CF-68B4-E34E-B341-70AD324C385A}"/>
              </a:ext>
            </a:extLst>
          </p:cNvPr>
          <p:cNvPicPr>
            <a:picLocks noChangeAspect="1"/>
          </p:cNvPicPr>
          <p:nvPr/>
        </p:nvPicPr>
        <p:blipFill>
          <a:blip r:embed="rId2"/>
          <a:stretch>
            <a:fillRect/>
          </a:stretch>
        </p:blipFill>
        <p:spPr>
          <a:xfrm>
            <a:off x="1076202" y="787479"/>
            <a:ext cx="10075470" cy="5283042"/>
          </a:xfrm>
          <a:prstGeom prst="rect">
            <a:avLst/>
          </a:prstGeom>
          <a:effectLst>
            <a:reflection blurRad="6350" stA="50000" endA="300" endPos="55000" dir="5400000" sy="-100000" algn="bl" rotWithShape="0"/>
          </a:effectLst>
        </p:spPr>
      </p:pic>
    </p:spTree>
    <p:extLst>
      <p:ext uri="{BB962C8B-B14F-4D97-AF65-F5344CB8AC3E}">
        <p14:creationId xmlns:p14="http://schemas.microsoft.com/office/powerpoint/2010/main" val="3680385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61A17-1A1F-254C-825D-6BD907E4C6C5}"/>
              </a:ext>
            </a:extLst>
          </p:cNvPr>
          <p:cNvSpPr>
            <a:spLocks noGrp="1"/>
          </p:cNvSpPr>
          <p:nvPr>
            <p:ph type="title"/>
          </p:nvPr>
        </p:nvSpPr>
        <p:spPr/>
        <p:txBody>
          <a:bodyPr/>
          <a:lstStyle/>
          <a:p>
            <a:r>
              <a:rPr lang="mr-IN"/>
              <a:t>Introduction: External Business Communication</a:t>
            </a:r>
            <a:endParaRPr lang="en-US"/>
          </a:p>
        </p:txBody>
      </p:sp>
      <p:sp>
        <p:nvSpPr>
          <p:cNvPr id="3" name="Content Placeholder 2">
            <a:extLst>
              <a:ext uri="{FF2B5EF4-FFF2-40B4-BE49-F238E27FC236}">
                <a16:creationId xmlns:a16="http://schemas.microsoft.com/office/drawing/2014/main" id="{0781715D-5CC3-EC42-836D-DC91DDE2DDD2}"/>
              </a:ext>
            </a:extLst>
          </p:cNvPr>
          <p:cNvSpPr>
            <a:spLocks noGrp="1"/>
          </p:cNvSpPr>
          <p:nvPr>
            <p:ph idx="1"/>
          </p:nvPr>
        </p:nvSpPr>
        <p:spPr>
          <a:xfrm>
            <a:off x="1371600" y="2456460"/>
            <a:ext cx="9601200" cy="4401540"/>
          </a:xfrm>
        </p:spPr>
        <p:txBody>
          <a:bodyPr>
            <a:noAutofit/>
          </a:bodyPr>
          <a:lstStyle/>
          <a:p>
            <a:pPr algn="just"/>
            <a:r>
              <a:rPr lang="en-IN" sz="2400" b="0" i="0">
                <a:solidFill>
                  <a:srgbClr val="383838"/>
                </a:solidFill>
                <a:effectLst/>
                <a:latin typeface="Georgia" panose="02040502050405020303" pitchFamily="18" charset="0"/>
              </a:rPr>
              <a:t>Transferring information between a business and other businesses or persons outside the business environment is termed as external business communication. </a:t>
            </a:r>
            <a:endParaRPr lang="mr-IN" sz="2400" b="0" i="0">
              <a:solidFill>
                <a:srgbClr val="383838"/>
              </a:solidFill>
              <a:effectLst/>
              <a:latin typeface="Georgia" panose="02040502050405020303" pitchFamily="18" charset="0"/>
            </a:endParaRPr>
          </a:p>
          <a:p>
            <a:pPr algn="just"/>
            <a:r>
              <a:rPr lang="en-IN" sz="2400" b="0" i="0">
                <a:solidFill>
                  <a:srgbClr val="383838"/>
                </a:solidFill>
                <a:effectLst/>
                <a:latin typeface="Georgia" panose="02040502050405020303" pitchFamily="18" charset="0"/>
              </a:rPr>
              <a:t>Organizations are supposed to communicate with other organizations or persons to achieve their goals. </a:t>
            </a:r>
            <a:endParaRPr lang="mr-IN" sz="2400" b="0" i="0">
              <a:solidFill>
                <a:srgbClr val="383838"/>
              </a:solidFill>
              <a:effectLst/>
              <a:latin typeface="Georgia" panose="02040502050405020303" pitchFamily="18" charset="0"/>
            </a:endParaRPr>
          </a:p>
          <a:p>
            <a:pPr algn="just"/>
            <a:r>
              <a:rPr lang="en-IN" sz="2400" b="0" i="0">
                <a:solidFill>
                  <a:srgbClr val="383838"/>
                </a:solidFill>
                <a:effectLst/>
                <a:latin typeface="Georgia" panose="02040502050405020303" pitchFamily="18" charset="0"/>
              </a:rPr>
              <a:t>These people may include investors, current or potential customers, shareholders, society, government organizations or other business units, etc. So, external communication happens when business organizations exchange information with the above-mentioned business units or entities.</a:t>
            </a:r>
            <a:endParaRPr lang="en-US" sz="2400"/>
          </a:p>
        </p:txBody>
      </p:sp>
    </p:spTree>
    <p:extLst>
      <p:ext uri="{BB962C8B-B14F-4D97-AF65-F5344CB8AC3E}">
        <p14:creationId xmlns:p14="http://schemas.microsoft.com/office/powerpoint/2010/main" val="1420552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4F94C-73DA-A841-80AB-969C4F4DE826}"/>
              </a:ext>
            </a:extLst>
          </p:cNvPr>
          <p:cNvSpPr>
            <a:spLocks noGrp="1"/>
          </p:cNvSpPr>
          <p:nvPr>
            <p:ph type="title"/>
          </p:nvPr>
        </p:nvSpPr>
        <p:spPr/>
        <p:txBody>
          <a:bodyPr/>
          <a:lstStyle/>
          <a:p>
            <a:r>
              <a:rPr lang="mr-IN"/>
              <a:t>Introduction: External Business Communication</a:t>
            </a:r>
            <a:endParaRPr lang="en-US"/>
          </a:p>
        </p:txBody>
      </p:sp>
      <p:sp>
        <p:nvSpPr>
          <p:cNvPr id="3" name="Content Placeholder 2">
            <a:extLst>
              <a:ext uri="{FF2B5EF4-FFF2-40B4-BE49-F238E27FC236}">
                <a16:creationId xmlns:a16="http://schemas.microsoft.com/office/drawing/2014/main" id="{9581E824-1BC8-DD4A-A53F-996C2B336A4F}"/>
              </a:ext>
            </a:extLst>
          </p:cNvPr>
          <p:cNvSpPr>
            <a:spLocks noGrp="1"/>
          </p:cNvSpPr>
          <p:nvPr>
            <p:ph idx="1"/>
          </p:nvPr>
        </p:nvSpPr>
        <p:spPr>
          <a:xfrm>
            <a:off x="814944" y="2171700"/>
            <a:ext cx="5966856" cy="4686300"/>
          </a:xfrm>
        </p:spPr>
        <p:txBody>
          <a:bodyPr>
            <a:normAutofit/>
          </a:bodyPr>
          <a:lstStyle/>
          <a:p>
            <a:pPr algn="just"/>
            <a:r>
              <a:rPr lang="en-IN" sz="2400" b="0" i="0">
                <a:solidFill>
                  <a:srgbClr val="383838"/>
                </a:solidFill>
                <a:effectLst/>
                <a:latin typeface="Georgia" panose="02040502050405020303" pitchFamily="18" charset="0"/>
              </a:rPr>
              <a:t>External communication generally has different mediums of communication like email, advertisements, brochures, newsletters, content marketing, etc. The purpose of external communication is to have smooth communication between different organizations or entities.</a:t>
            </a:r>
            <a:endParaRPr lang="en-US" sz="2400"/>
          </a:p>
        </p:txBody>
      </p:sp>
      <p:pic>
        <p:nvPicPr>
          <p:cNvPr id="4" name="Picture 4">
            <a:extLst>
              <a:ext uri="{FF2B5EF4-FFF2-40B4-BE49-F238E27FC236}">
                <a16:creationId xmlns:a16="http://schemas.microsoft.com/office/drawing/2014/main" id="{64647BCA-6742-2642-BF9B-7B67CDEFA4E3}"/>
              </a:ext>
            </a:extLst>
          </p:cNvPr>
          <p:cNvPicPr>
            <a:picLocks noChangeAspect="1"/>
          </p:cNvPicPr>
          <p:nvPr/>
        </p:nvPicPr>
        <p:blipFill>
          <a:blip r:embed="rId2"/>
          <a:stretch>
            <a:fillRect/>
          </a:stretch>
        </p:blipFill>
        <p:spPr>
          <a:xfrm>
            <a:off x="7024997" y="2009775"/>
            <a:ext cx="4191000" cy="4162425"/>
          </a:xfrm>
          <a:prstGeom prst="rect">
            <a:avLst/>
          </a:prstGeom>
          <a:effectLst>
            <a:reflection blurRad="6350" stA="50000" endA="300" endPos="55500" dist="101600" dir="5400000" sy="-100000" algn="bl" rotWithShape="0"/>
          </a:effectLst>
        </p:spPr>
      </p:pic>
    </p:spTree>
    <p:extLst>
      <p:ext uri="{BB962C8B-B14F-4D97-AF65-F5344CB8AC3E}">
        <p14:creationId xmlns:p14="http://schemas.microsoft.com/office/powerpoint/2010/main" val="3554518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513F0-8219-3749-A0F9-249651563841}"/>
              </a:ext>
            </a:extLst>
          </p:cNvPr>
          <p:cNvSpPr>
            <a:spLocks noGrp="1"/>
          </p:cNvSpPr>
          <p:nvPr>
            <p:ph type="title"/>
          </p:nvPr>
        </p:nvSpPr>
        <p:spPr/>
        <p:txBody>
          <a:bodyPr/>
          <a:lstStyle/>
          <a:p>
            <a:r>
              <a:rPr lang="mr-IN"/>
              <a:t>Types of External Communication</a:t>
            </a:r>
            <a:endParaRPr lang="en-US"/>
          </a:p>
        </p:txBody>
      </p:sp>
      <p:sp>
        <p:nvSpPr>
          <p:cNvPr id="3" name="Content Placeholder 2">
            <a:extLst>
              <a:ext uri="{FF2B5EF4-FFF2-40B4-BE49-F238E27FC236}">
                <a16:creationId xmlns:a16="http://schemas.microsoft.com/office/drawing/2014/main" id="{C8E10946-87A6-2649-B561-608BCE7A916D}"/>
              </a:ext>
            </a:extLst>
          </p:cNvPr>
          <p:cNvSpPr>
            <a:spLocks noGrp="1"/>
          </p:cNvSpPr>
          <p:nvPr>
            <p:ph idx="1"/>
          </p:nvPr>
        </p:nvSpPr>
        <p:spPr>
          <a:xfrm>
            <a:off x="1371600" y="2286000"/>
            <a:ext cx="9601200" cy="4078432"/>
          </a:xfrm>
        </p:spPr>
        <p:txBody>
          <a:bodyPr>
            <a:normAutofit/>
          </a:bodyPr>
          <a:lstStyle/>
          <a:p>
            <a:pPr marL="0" indent="0" algn="just">
              <a:buNone/>
            </a:pPr>
            <a:r>
              <a:rPr lang="en-IN" sz="2400" b="0" i="0">
                <a:solidFill>
                  <a:srgbClr val="383838"/>
                </a:solidFill>
                <a:effectLst/>
                <a:latin typeface="Georgia" panose="02040502050405020303" pitchFamily="18" charset="0"/>
              </a:rPr>
              <a:t>External communication is broadly categorized as </a:t>
            </a:r>
            <a:r>
              <a:rPr lang="en-IN" sz="2400" b="1" i="0">
                <a:solidFill>
                  <a:srgbClr val="383838"/>
                </a:solidFill>
                <a:effectLst/>
                <a:latin typeface="Georgia" panose="02040502050405020303" pitchFamily="18" charset="0"/>
              </a:rPr>
              <a:t>formal</a:t>
            </a:r>
            <a:r>
              <a:rPr lang="en-IN" sz="2400" b="0" i="0">
                <a:solidFill>
                  <a:srgbClr val="383838"/>
                </a:solidFill>
                <a:effectLst/>
                <a:latin typeface="Georgia" panose="02040502050405020303" pitchFamily="18" charset="0"/>
              </a:rPr>
              <a:t> and </a:t>
            </a:r>
            <a:r>
              <a:rPr lang="en-IN" sz="2400" b="1" i="0">
                <a:solidFill>
                  <a:srgbClr val="383838"/>
                </a:solidFill>
                <a:effectLst/>
                <a:latin typeface="Georgia" panose="02040502050405020303" pitchFamily="18" charset="0"/>
              </a:rPr>
              <a:t>informal</a:t>
            </a:r>
            <a:r>
              <a:rPr lang="en-IN" sz="2400" b="0" i="0">
                <a:solidFill>
                  <a:srgbClr val="383838"/>
                </a:solidFill>
                <a:effectLst/>
                <a:latin typeface="Georgia" panose="02040502050405020303" pitchFamily="18" charset="0"/>
              </a:rPr>
              <a:t> business communication:</a:t>
            </a:r>
            <a:endParaRPr lang="mr-IN" sz="2400" b="0" i="0">
              <a:solidFill>
                <a:srgbClr val="383838"/>
              </a:solidFill>
              <a:effectLst/>
              <a:latin typeface="Georgia" panose="02040502050405020303" pitchFamily="18" charset="0"/>
            </a:endParaRPr>
          </a:p>
          <a:p>
            <a:pPr marL="0" indent="0" algn="just">
              <a:buNone/>
            </a:pPr>
            <a:endParaRPr lang="mr-IN" sz="2400" b="0" i="0">
              <a:solidFill>
                <a:srgbClr val="383838"/>
              </a:solidFill>
              <a:effectLst/>
              <a:latin typeface="Georgia" panose="02040502050405020303" pitchFamily="18" charset="0"/>
            </a:endParaRPr>
          </a:p>
          <a:p>
            <a:pPr algn="just"/>
            <a:r>
              <a:rPr lang="en-IN" sz="2400" b="1" i="0">
                <a:solidFill>
                  <a:srgbClr val="383838"/>
                </a:solidFill>
                <a:effectLst/>
                <a:latin typeface="Georgia" panose="02040502050405020303" pitchFamily="18" charset="0"/>
              </a:rPr>
              <a:t>Formal External Business Communication: </a:t>
            </a:r>
            <a:r>
              <a:rPr lang="en-IN" sz="2400" b="0" i="0">
                <a:solidFill>
                  <a:srgbClr val="383838"/>
                </a:solidFill>
                <a:effectLst/>
                <a:latin typeface="Georgia" panose="02040502050405020303" pitchFamily="18" charset="0"/>
              </a:rPr>
              <a:t>It is considered as the initial element in building the appropriate corporate image. This includes different formal letters, memos, reports, or presentations. The main objective of external communication in business is to intimate the work and</a:t>
            </a:r>
            <a:r>
              <a:rPr lang="mr-IN" sz="2400">
                <a:solidFill>
                  <a:srgbClr val="383838"/>
                </a:solidFill>
                <a:latin typeface="Georgia" panose="02040502050405020303" pitchFamily="18" charset="0"/>
              </a:rPr>
              <a:t> </a:t>
            </a:r>
            <a:r>
              <a:rPr lang="en-IN" sz="2400" b="0" i="0">
                <a:solidFill>
                  <a:srgbClr val="383838"/>
                </a:solidFill>
                <a:effectLst/>
                <a:latin typeface="Georgia" panose="02040502050405020303" pitchFamily="18" charset="0"/>
              </a:rPr>
              <a:t>quality of products or services of a business to its external environment</a:t>
            </a:r>
            <a:endParaRPr lang="en-US" sz="2400"/>
          </a:p>
        </p:txBody>
      </p:sp>
    </p:spTree>
    <p:extLst>
      <p:ext uri="{BB962C8B-B14F-4D97-AF65-F5344CB8AC3E}">
        <p14:creationId xmlns:p14="http://schemas.microsoft.com/office/powerpoint/2010/main" val="3450383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47779-A4A7-8346-9059-059734A10D7E}"/>
              </a:ext>
            </a:extLst>
          </p:cNvPr>
          <p:cNvSpPr>
            <a:spLocks noGrp="1"/>
          </p:cNvSpPr>
          <p:nvPr>
            <p:ph type="title"/>
          </p:nvPr>
        </p:nvSpPr>
        <p:spPr/>
        <p:txBody>
          <a:bodyPr>
            <a:normAutofit/>
          </a:bodyPr>
          <a:lstStyle/>
          <a:p>
            <a:r>
              <a:rPr lang="en-IN" i="0">
                <a:solidFill>
                  <a:srgbClr val="383838"/>
                </a:solidFill>
                <a:effectLst/>
              </a:rPr>
              <a:t>Different types of formal external communication are as below:</a:t>
            </a:r>
            <a:endParaRPr lang="en-US"/>
          </a:p>
        </p:txBody>
      </p:sp>
      <p:sp>
        <p:nvSpPr>
          <p:cNvPr id="3" name="Content Placeholder 2">
            <a:extLst>
              <a:ext uri="{FF2B5EF4-FFF2-40B4-BE49-F238E27FC236}">
                <a16:creationId xmlns:a16="http://schemas.microsoft.com/office/drawing/2014/main" id="{CBE70DB5-3681-424E-A58F-1E1743D3CF8C}"/>
              </a:ext>
            </a:extLst>
          </p:cNvPr>
          <p:cNvSpPr>
            <a:spLocks noGrp="1"/>
          </p:cNvSpPr>
          <p:nvPr>
            <p:ph idx="1"/>
          </p:nvPr>
        </p:nvSpPr>
        <p:spPr>
          <a:xfrm>
            <a:off x="1056162" y="2171700"/>
            <a:ext cx="6757616" cy="3636076"/>
          </a:xfrm>
        </p:spPr>
        <p:txBody>
          <a:bodyPr>
            <a:noAutofit/>
          </a:bodyPr>
          <a:lstStyle/>
          <a:p>
            <a:pPr algn="just"/>
            <a:r>
              <a:rPr lang="en-IN" sz="2400" b="1" i="0">
                <a:solidFill>
                  <a:srgbClr val="383838"/>
                </a:solidFill>
                <a:effectLst/>
                <a:latin typeface="Georgia" panose="02040502050405020303" pitchFamily="18" charset="0"/>
              </a:rPr>
              <a:t>a.</a:t>
            </a:r>
            <a:r>
              <a:rPr lang="en-IN" b="1" i="0">
                <a:solidFill>
                  <a:srgbClr val="383838"/>
                </a:solidFill>
                <a:effectLst/>
                <a:latin typeface="Georgia" panose="02040502050405020303" pitchFamily="18" charset="0"/>
              </a:rPr>
              <a:t> Content of website and blogging: </a:t>
            </a:r>
            <a:r>
              <a:rPr lang="en-IN" b="0" i="0">
                <a:solidFill>
                  <a:srgbClr val="383838"/>
                </a:solidFill>
                <a:effectLst/>
                <a:latin typeface="Georgia" panose="02040502050405020303" pitchFamily="18" charset="0"/>
              </a:rPr>
              <a:t>Different advertising strategies like developing useful website content, Search engine optimization (SEO), content marketing, etc. are also beneficial in providing crucial information about the organization or brand. Websites play a great role in building strategies of external communication as these act as a hub for a business’s other activities related to building its brand. Similarly, through content marketing, organizations can ensure the increasing visibility of their website on search engines. Moreover, by inviting comments and people to contact businesses through the comment section and contact page, organizations ensure two-way communication.</a:t>
            </a:r>
            <a:endParaRPr lang="en-US"/>
          </a:p>
        </p:txBody>
      </p:sp>
      <p:pic>
        <p:nvPicPr>
          <p:cNvPr id="4" name="Picture 4">
            <a:extLst>
              <a:ext uri="{FF2B5EF4-FFF2-40B4-BE49-F238E27FC236}">
                <a16:creationId xmlns:a16="http://schemas.microsoft.com/office/drawing/2014/main" id="{7A1213B3-04F8-DE49-B99B-A350FB5AECBB}"/>
              </a:ext>
            </a:extLst>
          </p:cNvPr>
          <p:cNvPicPr>
            <a:picLocks noChangeAspect="1"/>
          </p:cNvPicPr>
          <p:nvPr/>
        </p:nvPicPr>
        <p:blipFill>
          <a:blip r:embed="rId2"/>
          <a:stretch>
            <a:fillRect/>
          </a:stretch>
        </p:blipFill>
        <p:spPr>
          <a:xfrm>
            <a:off x="8129216" y="2826790"/>
            <a:ext cx="3845188" cy="2214564"/>
          </a:xfrm>
          <a:prstGeom prst="rect">
            <a:avLst/>
          </a:prstGeom>
        </p:spPr>
      </p:pic>
    </p:spTree>
    <p:extLst>
      <p:ext uri="{BB962C8B-B14F-4D97-AF65-F5344CB8AC3E}">
        <p14:creationId xmlns:p14="http://schemas.microsoft.com/office/powerpoint/2010/main" val="1258334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BFD399-6751-314B-8EB2-A761402F0CF2}"/>
              </a:ext>
            </a:extLst>
          </p:cNvPr>
          <p:cNvSpPr>
            <a:spLocks noGrp="1"/>
          </p:cNvSpPr>
          <p:nvPr>
            <p:ph idx="1"/>
          </p:nvPr>
        </p:nvSpPr>
        <p:spPr>
          <a:xfrm>
            <a:off x="1371600" y="538101"/>
            <a:ext cx="9601200" cy="5881996"/>
          </a:xfrm>
        </p:spPr>
        <p:txBody>
          <a:bodyPr>
            <a:normAutofit fontScale="92500" lnSpcReduction="20000"/>
          </a:bodyPr>
          <a:lstStyle/>
          <a:p>
            <a:pPr algn="just"/>
            <a:r>
              <a:rPr lang="mr-IN" sz="2600" b="1">
                <a:solidFill>
                  <a:srgbClr val="383838"/>
                </a:solidFill>
                <a:latin typeface="Georgia" panose="02040502050405020303" pitchFamily="18" charset="0"/>
              </a:rPr>
              <a:t>b. </a:t>
            </a:r>
            <a:r>
              <a:rPr lang="en-IN" sz="2600" b="1" i="0">
                <a:solidFill>
                  <a:srgbClr val="383838"/>
                </a:solidFill>
                <a:effectLst/>
                <a:latin typeface="Georgia" panose="02040502050405020303" pitchFamily="18" charset="0"/>
              </a:rPr>
              <a:t>Conferences and live consorts: </a:t>
            </a:r>
            <a:r>
              <a:rPr lang="en-IN" sz="2600" b="0" i="0">
                <a:solidFill>
                  <a:srgbClr val="383838"/>
                </a:solidFill>
                <a:effectLst/>
                <a:latin typeface="Georgia" panose="02040502050405020303" pitchFamily="18" charset="0"/>
              </a:rPr>
              <a:t>Different conferences or seminars and live events are considered as one of the important types of factors to boost external communication in business.</a:t>
            </a:r>
            <a:endParaRPr lang="mr-IN" sz="2600" b="0" i="0">
              <a:solidFill>
                <a:srgbClr val="383838"/>
              </a:solidFill>
              <a:effectLst/>
              <a:latin typeface="Georgia" panose="02040502050405020303" pitchFamily="18" charset="0"/>
            </a:endParaRPr>
          </a:p>
          <a:p>
            <a:pPr algn="just"/>
            <a:r>
              <a:rPr lang="en-IN" sz="2600" b="1" i="0">
                <a:solidFill>
                  <a:srgbClr val="383838"/>
                </a:solidFill>
                <a:effectLst/>
                <a:latin typeface="Georgia" panose="02040502050405020303" pitchFamily="18" charset="0"/>
              </a:rPr>
              <a:t>c. Email and newsletters: </a:t>
            </a:r>
            <a:r>
              <a:rPr lang="en-IN" sz="2600" b="0" i="0">
                <a:solidFill>
                  <a:srgbClr val="383838"/>
                </a:solidFill>
                <a:effectLst/>
                <a:latin typeface="Georgia" panose="02040502050405020303" pitchFamily="18" charset="0"/>
              </a:rPr>
              <a:t>One another type of external business communication is an email system. It is used for both purposes i.e. to demonstrate new offers to customers, to increase sales and also to build a long-term relationship with different stakeholders that are external to an organization.</a:t>
            </a:r>
            <a:endParaRPr lang="mr-IN" sz="2600" b="0" i="0">
              <a:solidFill>
                <a:srgbClr val="383838"/>
              </a:solidFill>
              <a:effectLst/>
              <a:latin typeface="Georgia" panose="02040502050405020303" pitchFamily="18" charset="0"/>
            </a:endParaRPr>
          </a:p>
          <a:p>
            <a:pPr algn="just" fontAlgn="base"/>
            <a:r>
              <a:rPr lang="en-IN" sz="2600" b="1" i="0">
                <a:solidFill>
                  <a:srgbClr val="383838"/>
                </a:solidFill>
                <a:effectLst/>
                <a:latin typeface="inherit"/>
              </a:rPr>
              <a:t>d. Social media: </a:t>
            </a:r>
            <a:r>
              <a:rPr lang="en-IN" sz="2600" b="0" i="0">
                <a:solidFill>
                  <a:srgbClr val="383838"/>
                </a:solidFill>
                <a:effectLst/>
                <a:latin typeface="Georgia" panose="02040502050405020303" pitchFamily="18" charset="0"/>
              </a:rPr>
              <a:t>Social media is considered as an advanced and the latest external communication medium. Different social media platforms like Facebook, Linkedin, Twitter, Whatsapp, etc. are very much beneficial in interacting with external people of an organization.</a:t>
            </a:r>
          </a:p>
          <a:p>
            <a:pPr algn="just" fontAlgn="base"/>
            <a:r>
              <a:rPr lang="mr-IN" sz="2600" b="1">
                <a:solidFill>
                  <a:srgbClr val="383838"/>
                </a:solidFill>
                <a:latin typeface="inherit"/>
              </a:rPr>
              <a:t>e</a:t>
            </a:r>
            <a:r>
              <a:rPr lang="en-IN" sz="2600" b="1" i="0">
                <a:solidFill>
                  <a:srgbClr val="383838"/>
                </a:solidFill>
                <a:effectLst/>
                <a:latin typeface="inherit"/>
              </a:rPr>
              <a:t>. Press releases: </a:t>
            </a:r>
            <a:r>
              <a:rPr lang="en-IN" sz="2600" b="0" i="0">
                <a:solidFill>
                  <a:srgbClr val="383838"/>
                </a:solidFill>
                <a:effectLst/>
                <a:latin typeface="Georgia" panose="02040502050405020303" pitchFamily="18" charset="0"/>
              </a:rPr>
              <a:t>Press releases and press coverage also play a vital role in external communication as organizations can improve their brand image and credibility through media outlets and press releases. Also, connecting with different potential customers is possible through these.</a:t>
            </a:r>
          </a:p>
          <a:p>
            <a:endParaRPr lang="en-US"/>
          </a:p>
        </p:txBody>
      </p:sp>
    </p:spTree>
    <p:extLst>
      <p:ext uri="{BB962C8B-B14F-4D97-AF65-F5344CB8AC3E}">
        <p14:creationId xmlns:p14="http://schemas.microsoft.com/office/powerpoint/2010/main" val="3388308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D7FCF-D703-484E-A599-01E776626344}"/>
              </a:ext>
            </a:extLst>
          </p:cNvPr>
          <p:cNvSpPr>
            <a:spLocks noGrp="1"/>
          </p:cNvSpPr>
          <p:nvPr>
            <p:ph type="title"/>
          </p:nvPr>
        </p:nvSpPr>
        <p:spPr/>
        <p:txBody>
          <a:bodyPr>
            <a:normAutofit fontScale="90000"/>
          </a:bodyPr>
          <a:lstStyle/>
          <a:p>
            <a:r>
              <a:rPr lang="en-IN" i="0">
                <a:solidFill>
                  <a:schemeClr val="tx1"/>
                </a:solidFill>
                <a:effectLst/>
                <a:latin typeface="inherit"/>
              </a:rPr>
              <a:t>Importance of External Business Communication</a:t>
            </a:r>
            <a:br>
              <a:rPr lang="en-IN" b="0" i="0">
                <a:solidFill>
                  <a:srgbClr val="3366FF"/>
                </a:solidFill>
                <a:effectLst/>
                <a:latin typeface="Helvetica"/>
              </a:rPr>
            </a:br>
            <a:endParaRPr lang="en-US"/>
          </a:p>
        </p:txBody>
      </p:sp>
      <p:sp>
        <p:nvSpPr>
          <p:cNvPr id="3" name="Content Placeholder 2">
            <a:extLst>
              <a:ext uri="{FF2B5EF4-FFF2-40B4-BE49-F238E27FC236}">
                <a16:creationId xmlns:a16="http://schemas.microsoft.com/office/drawing/2014/main" id="{AF754EAE-0AF5-8148-9CDD-E987261829A0}"/>
              </a:ext>
            </a:extLst>
          </p:cNvPr>
          <p:cNvSpPr>
            <a:spLocks noGrp="1"/>
          </p:cNvSpPr>
          <p:nvPr>
            <p:ph idx="1"/>
          </p:nvPr>
        </p:nvSpPr>
        <p:spPr>
          <a:xfrm>
            <a:off x="1371600" y="2171700"/>
            <a:ext cx="9601200" cy="3455225"/>
          </a:xfrm>
        </p:spPr>
        <p:txBody>
          <a:bodyPr>
            <a:noAutofit/>
          </a:bodyPr>
          <a:lstStyle/>
          <a:p>
            <a:pPr algn="just"/>
            <a:r>
              <a:rPr lang="en-IN" sz="2400" b="1" i="0">
                <a:solidFill>
                  <a:srgbClr val="333333"/>
                </a:solidFill>
                <a:effectLst/>
                <a:latin typeface="inherit"/>
              </a:rPr>
              <a:t>Communicating news or information: </a:t>
            </a:r>
            <a:r>
              <a:rPr lang="en-IN" sz="2400" b="0" i="0">
                <a:solidFill>
                  <a:srgbClr val="383838"/>
                </a:solidFill>
                <a:effectLst/>
                <a:latin typeface="Georgia" panose="02040502050405020303" pitchFamily="18" charset="0"/>
              </a:rPr>
              <a:t>External communication is considered as a communicative tool for other organizations and persons that operate in the external business environment. It facilitates business in spreading any information and news related to organizations to its customers, shareholders, suppliers or other people</a:t>
            </a:r>
            <a:endParaRPr lang="mr-IN" sz="2400" b="0" i="0">
              <a:solidFill>
                <a:srgbClr val="383838"/>
              </a:solidFill>
              <a:effectLst/>
              <a:latin typeface="Georgia" panose="02040502050405020303" pitchFamily="18" charset="0"/>
            </a:endParaRPr>
          </a:p>
          <a:p>
            <a:pPr algn="just"/>
            <a:r>
              <a:rPr lang="en-IN" sz="2400" b="1" i="0">
                <a:solidFill>
                  <a:srgbClr val="383838"/>
                </a:solidFill>
                <a:effectLst/>
                <a:latin typeface="Georgia" panose="02040502050405020303" pitchFamily="18" charset="0"/>
              </a:rPr>
              <a:t>Image building: </a:t>
            </a:r>
            <a:r>
              <a:rPr lang="en-IN" sz="2400" b="0" i="0">
                <a:solidFill>
                  <a:srgbClr val="383838"/>
                </a:solidFill>
                <a:effectLst/>
                <a:latin typeface="Georgia" panose="02040502050405020303" pitchFamily="18" charset="0"/>
              </a:rPr>
              <a:t>The success of any business not only depends on its sales but also its image perception in its customers and other stakeholders. Through external communication an organization can establish its image, workplace culture to its stakeholders through different communication mediums like newsletters, press releases, media related stories, etc</a:t>
            </a:r>
            <a:endParaRPr lang="en-US" sz="2400"/>
          </a:p>
        </p:txBody>
      </p:sp>
    </p:spTree>
    <p:extLst>
      <p:ext uri="{BB962C8B-B14F-4D97-AF65-F5344CB8AC3E}">
        <p14:creationId xmlns:p14="http://schemas.microsoft.com/office/powerpoint/2010/main" val="2719008063"/>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10001025" id="{F9915BBD-9749-466F-995C-8C8D6A938EC0}" vid="{CF1D1A65-FC75-42D2-B7EF-D2991382DC6F}"/>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8</Slides>
  <Notes>0</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Crop</vt:lpstr>
      <vt:lpstr>External business communication</vt:lpstr>
      <vt:lpstr>PowerPoint Presentation</vt:lpstr>
      <vt:lpstr>Introduction: External Business Communication</vt:lpstr>
      <vt:lpstr>Introduction: External Business Communication</vt:lpstr>
      <vt:lpstr>Types of External Communication</vt:lpstr>
      <vt:lpstr>Different types of formal external communication are as below:</vt:lpstr>
      <vt:lpstr>PowerPoint Presentation</vt:lpstr>
      <vt:lpstr>Importance of External Business Communication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External business communication</dc:title>
  <dc:creator>rugeks18@gmail.com</dc:creator>
  <cp:lastModifiedBy>Kamalakar Ruge</cp:lastModifiedBy>
  <cp:revision>4</cp:revision>
  <dcterms:created xsi:type="dcterms:W3CDTF">2021-10-19T06:45:02Z</dcterms:created>
  <dcterms:modified xsi:type="dcterms:W3CDTF">2021-12-23T06:39:21Z</dcterms:modified>
</cp:coreProperties>
</file>