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60" r:id="rId6"/>
    <p:sldId id="269" r:id="rId7"/>
    <p:sldId id="265" r:id="rId8"/>
    <p:sldId id="266" r:id="rId9"/>
    <p:sldId id="267" r:id="rId10"/>
    <p:sldId id="259" r:id="rId11"/>
    <p:sldId id="261" r:id="rId12"/>
    <p:sldId id="262" r:id="rId13"/>
    <p:sldId id="263"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8" Type="http://schemas.openxmlformats.org/officeDocument/2006/relationships/hyperlink" Target="https://en.m.wikipedia.org/wiki/Sarojini_Naidu" TargetMode="External" /><Relationship Id="rId3" Type="http://schemas.openxmlformats.org/officeDocument/2006/relationships/hyperlink" Target="https://en.m.wikipedia.org/wiki/Poet" TargetMode="External" /><Relationship Id="rId7" Type="http://schemas.openxmlformats.org/officeDocument/2006/relationships/hyperlink" Target="https://en.m.wikipedia.org/wiki/Manmohan_Ghose" TargetMode="External" /><Relationship Id="rId2" Type="http://schemas.openxmlformats.org/officeDocument/2006/relationships/hyperlink" Target="https://en.m.wikipedia.org/wiki/Bengali_people" TargetMode="External" /><Relationship Id="rId1" Type="http://schemas.openxmlformats.org/officeDocument/2006/relationships/slideLayout" Target="../slideLayouts/slideLayout2.xml" /><Relationship Id="rId6" Type="http://schemas.openxmlformats.org/officeDocument/2006/relationships/hyperlink" Target="https://en.m.wikipedia.org/wiki/Henry_Louis_Vivian_Derozio" TargetMode="External" /><Relationship Id="rId5" Type="http://schemas.openxmlformats.org/officeDocument/2006/relationships/hyperlink" Target="https://en.m.wikipedia.org/wiki/Indo-Anglian" TargetMode="External" /><Relationship Id="rId4" Type="http://schemas.openxmlformats.org/officeDocument/2006/relationships/hyperlink" Target="https://en.m.wikipedia.org/wiki/Provinces_of_British_India" TargetMode="External" /><Relationship Id="rId9" Type="http://schemas.openxmlformats.org/officeDocument/2006/relationships/image" Target="../media/image2.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hyperlink" Target="https://www.britannica.com/topic/Roman-religion" TargetMode="External" /><Relationship Id="rId2" Type="http://schemas.openxmlformats.org/officeDocument/2006/relationships/image" Target="../media/image4.jpeg" /><Relationship Id="rId1" Type="http://schemas.openxmlformats.org/officeDocument/2006/relationships/slideLayout" Target="../slideLayouts/slideLayout8.xml" /><Relationship Id="rId5" Type="http://schemas.openxmlformats.org/officeDocument/2006/relationships/hyperlink" Target="https://www.britannica.com/topic/Circus-Maximus" TargetMode="External" /><Relationship Id="rId4" Type="http://schemas.openxmlformats.org/officeDocument/2006/relationships/hyperlink" Target="https://www.britannica.com/topic/Titus-Tatius" TargetMode="External" /></Relationships>
</file>

<file path=ppt/slides/_rels/slide8.xml.rels><?xml version="1.0" encoding="UTF-8" standalone="yes"?>
<Relationships xmlns="http://schemas.openxmlformats.org/package/2006/relationships"><Relationship Id="rId3" Type="http://schemas.openxmlformats.org/officeDocument/2006/relationships/hyperlink" Target="https://mythus.fandom.com/wiki/Fertility_deity" TargetMode="External" /><Relationship Id="rId2" Type="http://schemas.openxmlformats.org/officeDocument/2006/relationships/image" Target="../media/image5.jpeg" /><Relationship Id="rId1" Type="http://schemas.openxmlformats.org/officeDocument/2006/relationships/slideLayout" Target="../slideLayouts/slideLayout8.xml" /><Relationship Id="rId5" Type="http://schemas.openxmlformats.org/officeDocument/2006/relationships/hyperlink" Target="https://mythus.fandom.com/wiki/Jupiter" TargetMode="External" /><Relationship Id="rId4" Type="http://schemas.openxmlformats.org/officeDocument/2006/relationships/hyperlink" Target="https://mythus.fandom.com/wiki/Queen_of_the_Gods" TargetMode="External" /></Relationships>
</file>

<file path=ppt/slides/_rels/slide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3218-C8D8-1E4E-916A-CC70C1CD8DAC}"/>
              </a:ext>
            </a:extLst>
          </p:cNvPr>
          <p:cNvSpPr>
            <a:spLocks noGrp="1"/>
          </p:cNvSpPr>
          <p:nvPr>
            <p:ph type="ctrTitle"/>
          </p:nvPr>
        </p:nvSpPr>
        <p:spPr>
          <a:xfrm>
            <a:off x="1149880" y="-67537"/>
            <a:ext cx="7766936" cy="1646302"/>
          </a:xfrm>
        </p:spPr>
        <p:txBody>
          <a:bodyPr/>
          <a:lstStyle/>
          <a:p>
            <a:r>
              <a:rPr lang="en-IN" sz="9600"/>
              <a:t>The Lotus </a:t>
            </a:r>
            <a:endParaRPr lang="en-US" sz="9600"/>
          </a:p>
        </p:txBody>
      </p:sp>
      <p:sp>
        <p:nvSpPr>
          <p:cNvPr id="3" name="Subtitle 2">
            <a:extLst>
              <a:ext uri="{FF2B5EF4-FFF2-40B4-BE49-F238E27FC236}">
                <a16:creationId xmlns:a16="http://schemas.microsoft.com/office/drawing/2014/main" id="{191C0369-97CC-2342-8DD1-1AC4965B76C2}"/>
              </a:ext>
            </a:extLst>
          </p:cNvPr>
          <p:cNvSpPr>
            <a:spLocks noGrp="1"/>
          </p:cNvSpPr>
          <p:nvPr>
            <p:ph type="subTitle" idx="1"/>
          </p:nvPr>
        </p:nvSpPr>
        <p:spPr>
          <a:xfrm>
            <a:off x="1849342" y="4730785"/>
            <a:ext cx="7766936" cy="1096899"/>
          </a:xfrm>
        </p:spPr>
        <p:txBody>
          <a:bodyPr>
            <a:noAutofit/>
          </a:bodyPr>
          <a:lstStyle/>
          <a:p>
            <a:pPr algn="ctr"/>
            <a:r>
              <a:rPr lang="en-IN" sz="6000"/>
              <a:t>By </a:t>
            </a:r>
          </a:p>
          <a:p>
            <a:pPr algn="ctr"/>
            <a:r>
              <a:rPr lang="en-IN" sz="6000"/>
              <a:t>Toru Dutt</a:t>
            </a:r>
            <a:endParaRPr lang="en-US" sz="6000"/>
          </a:p>
        </p:txBody>
      </p:sp>
      <p:pic>
        <p:nvPicPr>
          <p:cNvPr id="4" name="Picture 4">
            <a:extLst>
              <a:ext uri="{FF2B5EF4-FFF2-40B4-BE49-F238E27FC236}">
                <a16:creationId xmlns:a16="http://schemas.microsoft.com/office/drawing/2014/main" id="{0B979B63-E169-0C43-AED9-FFF111E5B84C}"/>
              </a:ext>
            </a:extLst>
          </p:cNvPr>
          <p:cNvPicPr>
            <a:picLocks noChangeAspect="1"/>
          </p:cNvPicPr>
          <p:nvPr/>
        </p:nvPicPr>
        <p:blipFill>
          <a:blip r:embed="rId2"/>
          <a:stretch>
            <a:fillRect/>
          </a:stretch>
        </p:blipFill>
        <p:spPr>
          <a:xfrm>
            <a:off x="3911203" y="1578765"/>
            <a:ext cx="3902306" cy="2953937"/>
          </a:xfrm>
          <a:prstGeom prst="rect">
            <a:avLst/>
          </a:prstGeom>
        </p:spPr>
      </p:pic>
    </p:spTree>
    <p:extLst>
      <p:ext uri="{BB962C8B-B14F-4D97-AF65-F5344CB8AC3E}">
        <p14:creationId xmlns:p14="http://schemas.microsoft.com/office/powerpoint/2010/main" val="42458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F814-722A-BF48-9325-787F0DB0B508}"/>
              </a:ext>
            </a:extLst>
          </p:cNvPr>
          <p:cNvSpPr>
            <a:spLocks noGrp="1"/>
          </p:cNvSpPr>
          <p:nvPr>
            <p:ph type="title"/>
          </p:nvPr>
        </p:nvSpPr>
        <p:spPr/>
        <p:txBody>
          <a:bodyPr/>
          <a:lstStyle/>
          <a:p>
            <a:r>
              <a:rPr lang="en-IN"/>
              <a:t>Analysis</a:t>
            </a:r>
            <a:endParaRPr lang="en-US"/>
          </a:p>
        </p:txBody>
      </p:sp>
      <p:sp>
        <p:nvSpPr>
          <p:cNvPr id="3" name="Content Placeholder 2">
            <a:extLst>
              <a:ext uri="{FF2B5EF4-FFF2-40B4-BE49-F238E27FC236}">
                <a16:creationId xmlns:a16="http://schemas.microsoft.com/office/drawing/2014/main" id="{D2AC92AA-08BB-914D-91BD-34D64CC03C24}"/>
              </a:ext>
            </a:extLst>
          </p:cNvPr>
          <p:cNvSpPr>
            <a:spLocks noGrp="1"/>
          </p:cNvSpPr>
          <p:nvPr>
            <p:ph sz="half" idx="1"/>
          </p:nvPr>
        </p:nvSpPr>
        <p:spPr>
          <a:xfrm>
            <a:off x="677334" y="2160589"/>
            <a:ext cx="4184035" cy="4554536"/>
          </a:xfrm>
        </p:spPr>
        <p:txBody>
          <a:bodyPr>
            <a:noAutofit/>
          </a:bodyPr>
          <a:lstStyle/>
          <a:p>
            <a:pPr marL="0" indent="0" algn="ctr">
              <a:buNone/>
            </a:pPr>
            <a:r>
              <a:rPr lang="en-IN" b="1" i="0">
                <a:solidFill>
                  <a:srgbClr val="0070C0"/>
                </a:solidFill>
                <a:effectLst/>
                <a:latin typeface="Bradley Hand ITC" panose="02000000000000000000" pitchFamily="2" charset="0"/>
                <a:ea typeface="Bradley Hand ITC" panose="02000000000000000000" pitchFamily="2" charset="0"/>
              </a:rPr>
              <a:t>Love came to Flora asking for a flower</a:t>
            </a:r>
          </a:p>
          <a:p>
            <a:pPr marL="0" indent="0" algn="ctr">
              <a:buNone/>
            </a:pPr>
            <a:r>
              <a:rPr lang="en-IN" b="1" i="0">
                <a:solidFill>
                  <a:srgbClr val="0070C0"/>
                </a:solidFill>
                <a:effectLst/>
                <a:latin typeface="Bradley Hand ITC" panose="02000000000000000000" pitchFamily="2" charset="0"/>
                <a:ea typeface="Bradley Hand ITC" panose="02000000000000000000" pitchFamily="2" charset="0"/>
              </a:rPr>
              <a:t>That would of flowers be undisputed queen,</a:t>
            </a:r>
          </a:p>
          <a:p>
            <a:pPr marL="0" indent="0" algn="ctr">
              <a:buNone/>
            </a:pPr>
            <a:r>
              <a:rPr lang="en-IN" b="1" i="0">
                <a:solidFill>
                  <a:srgbClr val="0070C0"/>
                </a:solidFill>
                <a:effectLst/>
                <a:latin typeface="Bradley Hand ITC" panose="02000000000000000000" pitchFamily="2" charset="0"/>
                <a:ea typeface="Bradley Hand ITC" panose="02000000000000000000" pitchFamily="2" charset="0"/>
              </a:rPr>
              <a:t>The lily and the rose, long, long had been</a:t>
            </a:r>
          </a:p>
          <a:p>
            <a:pPr marL="0" indent="0" algn="ctr">
              <a:buNone/>
            </a:pPr>
            <a:r>
              <a:rPr lang="en-IN" b="1" i="0">
                <a:solidFill>
                  <a:srgbClr val="0070C0"/>
                </a:solidFill>
                <a:effectLst/>
                <a:latin typeface="Bradley Hand ITC" panose="02000000000000000000" pitchFamily="2" charset="0"/>
                <a:ea typeface="Bradley Hand ITC" panose="02000000000000000000" pitchFamily="2" charset="0"/>
              </a:rPr>
              <a:t>Rivals for that high honour. Bards of power</a:t>
            </a:r>
          </a:p>
          <a:p>
            <a:pPr marL="0" indent="0" algn="ctr">
              <a:buNone/>
            </a:pPr>
            <a:r>
              <a:rPr lang="en-IN" b="1" i="0">
                <a:solidFill>
                  <a:srgbClr val="0070C0"/>
                </a:solidFill>
                <a:effectLst/>
                <a:latin typeface="Bradley Hand ITC" panose="02000000000000000000" pitchFamily="2" charset="0"/>
                <a:ea typeface="Bradley Hand ITC" panose="02000000000000000000" pitchFamily="2" charset="0"/>
              </a:rPr>
              <a:t>Had sung their claims. “The rose can never tower</a:t>
            </a:r>
          </a:p>
          <a:p>
            <a:pPr marL="0" indent="0" algn="ctr">
              <a:buNone/>
            </a:pPr>
            <a:r>
              <a:rPr lang="en-IN" b="1" i="0">
                <a:solidFill>
                  <a:srgbClr val="0070C0"/>
                </a:solidFill>
                <a:effectLst/>
                <a:latin typeface="Bradley Hand ITC" panose="02000000000000000000" pitchFamily="2" charset="0"/>
                <a:ea typeface="Bradley Hand ITC" panose="02000000000000000000" pitchFamily="2" charset="0"/>
              </a:rPr>
              <a:t>Like the pale lily with her Juno mien”-</a:t>
            </a:r>
          </a:p>
          <a:p>
            <a:pPr marL="0" indent="0" algn="ctr">
              <a:buNone/>
            </a:pPr>
            <a:r>
              <a:rPr lang="en-IN" b="1" i="0">
                <a:solidFill>
                  <a:srgbClr val="0070C0"/>
                </a:solidFill>
                <a:effectLst/>
                <a:latin typeface="Bradley Hand ITC" panose="02000000000000000000" pitchFamily="2" charset="0"/>
                <a:ea typeface="Bradley Hand ITC" panose="02000000000000000000" pitchFamily="2" charset="0"/>
              </a:rPr>
              <a:t>“But is the lily lovelier?” Thus between</a:t>
            </a:r>
          </a:p>
          <a:p>
            <a:pPr marL="0" indent="0" algn="ctr">
              <a:buNone/>
            </a:pPr>
            <a:r>
              <a:rPr lang="en-IN" b="1" i="0">
                <a:solidFill>
                  <a:srgbClr val="0070C0"/>
                </a:solidFill>
                <a:effectLst/>
                <a:latin typeface="Bradley Hand ITC" panose="02000000000000000000" pitchFamily="2" charset="0"/>
                <a:ea typeface="Bradley Hand ITC" panose="02000000000000000000" pitchFamily="2" charset="0"/>
              </a:rPr>
              <a:t>Flower-factions rang the strife in Psyche’s bower.</a:t>
            </a:r>
          </a:p>
          <a:p>
            <a:pPr marL="0" indent="0" algn="ctr">
              <a:buNone/>
            </a:pPr>
            <a:r>
              <a:rPr lang="en-IN" b="1" i="0">
                <a:solidFill>
                  <a:srgbClr val="0070C0"/>
                </a:solidFill>
                <a:effectLst/>
                <a:latin typeface="Bradley Hand ITC" panose="02000000000000000000" pitchFamily="2" charset="0"/>
                <a:ea typeface="Bradley Hand ITC" panose="02000000000000000000" pitchFamily="2" charset="0"/>
              </a:rPr>
              <a:t> </a:t>
            </a:r>
            <a:endParaRPr lang="en-US" b="1">
              <a:solidFill>
                <a:srgbClr val="0070C0"/>
              </a:solidFill>
              <a:latin typeface="Bradley Hand ITC" panose="02000000000000000000" pitchFamily="2" charset="0"/>
              <a:ea typeface="Bradley Hand ITC" panose="02000000000000000000" pitchFamily="2" charset="0"/>
            </a:endParaRPr>
          </a:p>
        </p:txBody>
      </p:sp>
      <p:sp>
        <p:nvSpPr>
          <p:cNvPr id="4" name="Content Placeholder 3">
            <a:extLst>
              <a:ext uri="{FF2B5EF4-FFF2-40B4-BE49-F238E27FC236}">
                <a16:creationId xmlns:a16="http://schemas.microsoft.com/office/drawing/2014/main" id="{BE82DCF7-3BD5-1547-97FD-D7D1CE10D7EF}"/>
              </a:ext>
            </a:extLst>
          </p:cNvPr>
          <p:cNvSpPr>
            <a:spLocks noGrp="1"/>
          </p:cNvSpPr>
          <p:nvPr>
            <p:ph sz="half" idx="2"/>
          </p:nvPr>
        </p:nvSpPr>
        <p:spPr>
          <a:xfrm>
            <a:off x="5089969" y="2160589"/>
            <a:ext cx="6590061" cy="4554536"/>
          </a:xfrm>
        </p:spPr>
        <p:txBody>
          <a:bodyPr>
            <a:normAutofit/>
          </a:bodyPr>
          <a:lstStyle/>
          <a:p>
            <a:pPr marL="0" indent="0" algn="just">
              <a:buNone/>
            </a:pPr>
            <a:r>
              <a:rPr lang="en-IN" sz="2000" b="0" i="0">
                <a:solidFill>
                  <a:srgbClr val="2C2F34"/>
                </a:solidFill>
                <a:effectLst/>
                <a:latin typeface="Bookman Old Style" panose="02050604050505020204" pitchFamily="18" charset="0"/>
              </a:rPr>
              <a:t>The first 8 lines describe a situation that arises in Psyche’s bower. A </a:t>
            </a:r>
            <a:r>
              <a:rPr lang="en-IN" sz="2000" b="1" i="0">
                <a:solidFill>
                  <a:srgbClr val="2C2F34"/>
                </a:solidFill>
                <a:effectLst/>
                <a:latin typeface="Bookman Old Style" panose="02050604050505020204" pitchFamily="18" charset="0"/>
              </a:rPr>
              <a:t>bower</a:t>
            </a:r>
            <a:r>
              <a:rPr lang="en-IN" sz="2000" b="0" i="0">
                <a:solidFill>
                  <a:srgbClr val="2C2F34"/>
                </a:solidFill>
                <a:effectLst/>
                <a:latin typeface="Bookman Old Style" panose="02050604050505020204" pitchFamily="18" charset="0"/>
              </a:rPr>
              <a:t> is a sheltered, cool part of a garden and is a pleasant area to sit in. Here, Love approaches Flora and asks her for a flower that can be called the queen of all flowers. There are already two flowers vying for this title, that is, the lily and the rose. Many poets (</a:t>
            </a:r>
            <a:r>
              <a:rPr lang="en-IN" sz="2000" b="1" i="1">
                <a:solidFill>
                  <a:srgbClr val="2C2F34"/>
                </a:solidFill>
                <a:effectLst/>
                <a:latin typeface="Bookman Old Style" panose="02050604050505020204" pitchFamily="18" charset="0"/>
              </a:rPr>
              <a:t>bards</a:t>
            </a:r>
            <a:r>
              <a:rPr lang="en-IN" sz="2000" b="0" i="0">
                <a:solidFill>
                  <a:srgbClr val="2C2F34"/>
                </a:solidFill>
                <a:effectLst/>
                <a:latin typeface="Bookman Old Style" panose="02050604050505020204" pitchFamily="18" charset="0"/>
              </a:rPr>
              <a:t>) who were highly influential claimed that the rose could never reach the stature of the lily, and the lily could never have the beauty of the rose. Because of these uncertainties, was argument and debate between the two camps, and neither the lily nor the rose came out victorious.</a:t>
            </a:r>
            <a:endParaRPr lang="en-US" sz="2000"/>
          </a:p>
        </p:txBody>
      </p:sp>
    </p:spTree>
    <p:extLst>
      <p:ext uri="{BB962C8B-B14F-4D97-AF65-F5344CB8AC3E}">
        <p14:creationId xmlns:p14="http://schemas.microsoft.com/office/powerpoint/2010/main" val="105695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9ADEA-903C-1F4D-B9C4-DFB63D489165}"/>
              </a:ext>
            </a:extLst>
          </p:cNvPr>
          <p:cNvSpPr>
            <a:spLocks noGrp="1"/>
          </p:cNvSpPr>
          <p:nvPr>
            <p:ph idx="1"/>
          </p:nvPr>
        </p:nvSpPr>
        <p:spPr>
          <a:xfrm>
            <a:off x="677334" y="750095"/>
            <a:ext cx="8596668" cy="5291268"/>
          </a:xfrm>
        </p:spPr>
        <p:txBody>
          <a:bodyPr>
            <a:normAutofit/>
          </a:bodyPr>
          <a:lstStyle/>
          <a:p>
            <a:pPr algn="just"/>
            <a:r>
              <a:rPr lang="en-IN" sz="2000" b="0" i="0">
                <a:solidFill>
                  <a:srgbClr val="2C2F34"/>
                </a:solidFill>
                <a:effectLst/>
                <a:latin typeface="Bookman Old Style" panose="02050604050505020204" pitchFamily="18" charset="0"/>
              </a:rPr>
              <a:t>This poet uses several characters from </a:t>
            </a:r>
            <a:r>
              <a:rPr lang="en-IN" sz="2000" b="1" i="0">
                <a:solidFill>
                  <a:srgbClr val="2C2F34"/>
                </a:solidFill>
                <a:effectLst/>
                <a:latin typeface="Bookman Old Style" panose="02050604050505020204" pitchFamily="18" charset="0"/>
              </a:rPr>
              <a:t>Roman mythology</a:t>
            </a:r>
            <a:r>
              <a:rPr lang="en-IN" sz="2000" b="0" i="0">
                <a:solidFill>
                  <a:srgbClr val="2C2F34"/>
                </a:solidFill>
                <a:effectLst/>
                <a:latin typeface="Bookman Old Style" panose="02050604050505020204" pitchFamily="18" charset="0"/>
              </a:rPr>
              <a:t> in the story she tells through this poem. </a:t>
            </a:r>
            <a:r>
              <a:rPr lang="en-IN" sz="2000" b="1" i="1">
                <a:solidFill>
                  <a:srgbClr val="2C2F34"/>
                </a:solidFill>
                <a:effectLst/>
                <a:latin typeface="Bookman Old Style" panose="02050604050505020204" pitchFamily="18" charset="0"/>
              </a:rPr>
              <a:t>Love</a:t>
            </a:r>
            <a:r>
              <a:rPr lang="en-IN" sz="2000" b="0" i="0">
                <a:solidFill>
                  <a:srgbClr val="2C2F34"/>
                </a:solidFill>
                <a:effectLst/>
                <a:latin typeface="Bookman Old Style" panose="02050604050505020204" pitchFamily="18" charset="0"/>
              </a:rPr>
              <a:t> can be seen as Cupid, the Roman god of love. </a:t>
            </a:r>
            <a:r>
              <a:rPr lang="en-IN" sz="2000" b="1" i="1">
                <a:solidFill>
                  <a:srgbClr val="2C2F34"/>
                </a:solidFill>
                <a:effectLst/>
                <a:latin typeface="Bookman Old Style" panose="02050604050505020204" pitchFamily="18" charset="0"/>
              </a:rPr>
              <a:t>Flora</a:t>
            </a:r>
            <a:r>
              <a:rPr lang="en-IN" sz="2000" b="0" i="0">
                <a:solidFill>
                  <a:srgbClr val="2C2F34"/>
                </a:solidFill>
                <a:effectLst/>
                <a:latin typeface="Bookman Old Style" panose="02050604050505020204" pitchFamily="18" charset="0"/>
              </a:rPr>
              <a:t> is the Roman goddess of flowering plants and the season of spring. The Roman goddess </a:t>
            </a:r>
            <a:r>
              <a:rPr lang="en-IN" sz="2000" b="1" i="1">
                <a:solidFill>
                  <a:srgbClr val="2C2F34"/>
                </a:solidFill>
                <a:effectLst/>
                <a:latin typeface="Bookman Old Style" panose="02050604050505020204" pitchFamily="18" charset="0"/>
              </a:rPr>
              <a:t>Juno</a:t>
            </a:r>
            <a:r>
              <a:rPr lang="en-IN" sz="2000" b="0" i="0">
                <a:solidFill>
                  <a:srgbClr val="2C2F34"/>
                </a:solidFill>
                <a:effectLst/>
                <a:latin typeface="Bookman Old Style" panose="02050604050505020204" pitchFamily="18" charset="0"/>
              </a:rPr>
              <a:t> is the Queen of the gods, and the Roman goddess </a:t>
            </a:r>
            <a:r>
              <a:rPr lang="en-IN" sz="2000" b="1" i="1">
                <a:solidFill>
                  <a:srgbClr val="2C2F34"/>
                </a:solidFill>
                <a:effectLst/>
                <a:latin typeface="Bookman Old Style" panose="02050604050505020204" pitchFamily="18" charset="0"/>
              </a:rPr>
              <a:t>Psyche</a:t>
            </a:r>
            <a:r>
              <a:rPr lang="en-IN" sz="2000" b="0" i="0">
                <a:solidFill>
                  <a:srgbClr val="2C2F34"/>
                </a:solidFill>
                <a:effectLst/>
                <a:latin typeface="Bookman Old Style" panose="02050604050505020204" pitchFamily="18" charset="0"/>
              </a:rPr>
              <a:t> is the wife of Cupid.</a:t>
            </a:r>
          </a:p>
          <a:p>
            <a:pPr algn="just"/>
            <a:r>
              <a:rPr lang="en-IN" sz="2000" b="0" i="0">
                <a:solidFill>
                  <a:srgbClr val="2C2F34"/>
                </a:solidFill>
                <a:effectLst/>
                <a:latin typeface="Bookman Old Style" panose="02050604050505020204" pitchFamily="18" charset="0"/>
              </a:rPr>
              <a:t>The lily is a flower that is native to areas of the Northern Hemisphere, like Europe, or the United States. In the poem, the lily represents the standards of beauty of the West and is symbolic of the belief that their beauty and standards are the best. The lily flower also is compared to the goddess Juno. Juno, as the queen of the gods, is well known for her elegance and majestic looks. The lily’s “</a:t>
            </a:r>
            <a:r>
              <a:rPr lang="en-IN" sz="2000" b="1" i="1">
                <a:solidFill>
                  <a:srgbClr val="2C2F34"/>
                </a:solidFill>
                <a:effectLst/>
                <a:latin typeface="Bookman Old Style" panose="02050604050505020204" pitchFamily="18" charset="0"/>
              </a:rPr>
              <a:t>Juno mien</a:t>
            </a:r>
            <a:r>
              <a:rPr lang="en-IN" sz="2000" b="0" i="0">
                <a:solidFill>
                  <a:srgbClr val="2C2F34"/>
                </a:solidFill>
                <a:effectLst/>
                <a:latin typeface="Bookman Old Style" panose="02050604050505020204" pitchFamily="18" charset="0"/>
              </a:rPr>
              <a:t>” is the flower’s own stateliness and sophisticated air. “</a:t>
            </a:r>
            <a:r>
              <a:rPr lang="en-IN" sz="2000" b="1" i="1">
                <a:solidFill>
                  <a:srgbClr val="2C2F34"/>
                </a:solidFill>
                <a:effectLst/>
                <a:latin typeface="Bookman Old Style" panose="02050604050505020204" pitchFamily="18" charset="0"/>
              </a:rPr>
              <a:t>Mien</a:t>
            </a:r>
            <a:r>
              <a:rPr lang="en-IN" sz="2000" b="0" i="0">
                <a:solidFill>
                  <a:srgbClr val="2C2F34"/>
                </a:solidFill>
                <a:effectLst/>
                <a:latin typeface="Bookman Old Style" panose="02050604050505020204" pitchFamily="18" charset="0"/>
              </a:rPr>
              <a:t>” means the appearance or demeanour of someone, and in this case, the lily’s mien was one of royalty.</a:t>
            </a:r>
            <a:endParaRPr lang="en-US" sz="2000"/>
          </a:p>
        </p:txBody>
      </p:sp>
      <p:pic>
        <p:nvPicPr>
          <p:cNvPr id="5" name="Picture 5">
            <a:extLst>
              <a:ext uri="{FF2B5EF4-FFF2-40B4-BE49-F238E27FC236}">
                <a16:creationId xmlns:a16="http://schemas.microsoft.com/office/drawing/2014/main" id="{1B87CF02-CF09-1B43-AB12-33517804C2F4}"/>
              </a:ext>
            </a:extLst>
          </p:cNvPr>
          <p:cNvPicPr>
            <a:picLocks noChangeAspect="1"/>
          </p:cNvPicPr>
          <p:nvPr/>
        </p:nvPicPr>
        <p:blipFill>
          <a:blip r:embed="rId2"/>
          <a:stretch>
            <a:fillRect/>
          </a:stretch>
        </p:blipFill>
        <p:spPr>
          <a:xfrm>
            <a:off x="9691736" y="750095"/>
            <a:ext cx="2370292" cy="5429249"/>
          </a:xfrm>
          <a:prstGeom prst="rect">
            <a:avLst/>
          </a:prstGeom>
        </p:spPr>
      </p:pic>
    </p:spTree>
    <p:extLst>
      <p:ext uri="{BB962C8B-B14F-4D97-AF65-F5344CB8AC3E}">
        <p14:creationId xmlns:p14="http://schemas.microsoft.com/office/powerpoint/2010/main" val="4377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77EFA-E834-824D-A49E-C29CC99E0AB0}"/>
              </a:ext>
            </a:extLst>
          </p:cNvPr>
          <p:cNvSpPr>
            <a:spLocks noGrp="1"/>
          </p:cNvSpPr>
          <p:nvPr>
            <p:ph idx="1"/>
          </p:nvPr>
        </p:nvSpPr>
        <p:spPr>
          <a:xfrm>
            <a:off x="677334" y="660797"/>
            <a:ext cx="8596668" cy="5380565"/>
          </a:xfrm>
        </p:spPr>
        <p:txBody>
          <a:bodyPr>
            <a:noAutofit/>
          </a:bodyPr>
          <a:lstStyle/>
          <a:p>
            <a:pPr algn="just"/>
            <a:r>
              <a:rPr lang="en-IN" sz="2400" b="0" i="0">
                <a:solidFill>
                  <a:srgbClr val="2C2F34"/>
                </a:solidFill>
                <a:effectLst/>
                <a:latin typeface="Bookman Old Style" panose="02050604050505020204" pitchFamily="18" charset="0"/>
              </a:rPr>
              <a:t>The rose is a flower that is native to Central Asia, and is representative of the opposite of the Euro-centric standards of beauty, and symbolises the natural beauty of those that do not necessarily live up to the standards set by European countries and the like. In poetry, the rose is symbolic of love and beauty, and this beauty is unattainable even to the lily.</a:t>
            </a:r>
          </a:p>
          <a:p>
            <a:pPr algn="just"/>
            <a:r>
              <a:rPr lang="en-IN" sz="2400" b="0" i="0">
                <a:solidFill>
                  <a:srgbClr val="2C2F34"/>
                </a:solidFill>
                <a:effectLst/>
                <a:latin typeface="Bookman Old Style" panose="02050604050505020204" pitchFamily="18" charset="0"/>
              </a:rPr>
              <a:t>The flower garden is at an </a:t>
            </a:r>
            <a:r>
              <a:rPr lang="en-IN" sz="2400" b="1" i="0">
                <a:solidFill>
                  <a:srgbClr val="2C2F34"/>
                </a:solidFill>
                <a:effectLst/>
                <a:latin typeface="Bookman Old Style" panose="02050604050505020204" pitchFamily="18" charset="0"/>
              </a:rPr>
              <a:t>impasse</a:t>
            </a:r>
            <a:r>
              <a:rPr lang="en-IN" sz="2400" b="0" i="0">
                <a:solidFill>
                  <a:srgbClr val="2C2F34"/>
                </a:solidFill>
                <a:effectLst/>
                <a:latin typeface="Bookman Old Style" panose="02050604050505020204" pitchFamily="18" charset="0"/>
              </a:rPr>
              <a:t>, as neither candidate for queendom wins over the other. There is strife between these two, in deciding who comes out victorious. In the context of beauty, the strife is between the acceptance of Eurocentric ideals of beauty and the acceptance of Eastern ideals of beauty. Neither win over the other, and must learn to co-exist.</a:t>
            </a:r>
            <a:endParaRPr lang="en-US" sz="2400"/>
          </a:p>
        </p:txBody>
      </p:sp>
    </p:spTree>
    <p:extLst>
      <p:ext uri="{BB962C8B-B14F-4D97-AF65-F5344CB8AC3E}">
        <p14:creationId xmlns:p14="http://schemas.microsoft.com/office/powerpoint/2010/main" val="304690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901E-B993-F547-A121-2073A81C86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567B75-76DD-6140-9BD8-76881683BB4C}"/>
              </a:ext>
            </a:extLst>
          </p:cNvPr>
          <p:cNvSpPr>
            <a:spLocks noGrp="1"/>
          </p:cNvSpPr>
          <p:nvPr>
            <p:ph sz="half" idx="1"/>
          </p:nvPr>
        </p:nvSpPr>
        <p:spPr/>
        <p:txBody>
          <a:bodyPr>
            <a:noAutofit/>
          </a:bodyPr>
          <a:lstStyle/>
          <a:p>
            <a:pPr marL="0" indent="0" algn="ctr">
              <a:buNone/>
            </a:pPr>
            <a:r>
              <a:rPr lang="en-IN" sz="2000" b="1" i="0">
                <a:solidFill>
                  <a:srgbClr val="0070C0"/>
                </a:solidFill>
                <a:effectLst/>
                <a:latin typeface="Bradley Hand ITC" panose="03070402050302030203" pitchFamily="66" charset="0"/>
              </a:rPr>
              <a:t> “Give me a flower delicious as the rose</a:t>
            </a:r>
          </a:p>
          <a:p>
            <a:pPr marL="0" indent="0" algn="ctr">
              <a:buNone/>
            </a:pPr>
            <a:r>
              <a:rPr lang="en-IN" sz="2000" b="1" i="0">
                <a:solidFill>
                  <a:srgbClr val="0070C0"/>
                </a:solidFill>
                <a:effectLst/>
                <a:latin typeface="Bradley Hand ITC" panose="03070402050302030203" pitchFamily="66" charset="0"/>
              </a:rPr>
              <a:t>And stately as the lily in her pride”-</a:t>
            </a:r>
          </a:p>
          <a:p>
            <a:pPr marL="0" indent="0" algn="ctr">
              <a:buNone/>
            </a:pPr>
            <a:r>
              <a:rPr lang="en-IN" sz="2000" b="1" i="0">
                <a:solidFill>
                  <a:srgbClr val="0070C0"/>
                </a:solidFill>
                <a:effectLst/>
                <a:latin typeface="Bradley Hand ITC" panose="03070402050302030203" pitchFamily="66" charset="0"/>
              </a:rPr>
              <a:t>“But of what colour?”- “Rose-red,” Love first chose,</a:t>
            </a:r>
          </a:p>
          <a:p>
            <a:pPr marL="0" indent="0" algn="ctr">
              <a:buNone/>
            </a:pPr>
            <a:r>
              <a:rPr lang="en-IN" sz="2000" b="1" i="0">
                <a:solidFill>
                  <a:srgbClr val="0070C0"/>
                </a:solidFill>
                <a:effectLst/>
                <a:latin typeface="Bradley Hand ITC" panose="03070402050302030203" pitchFamily="66" charset="0"/>
              </a:rPr>
              <a:t>Then prayed, -“No, lily-white,-or, both provide”;</a:t>
            </a:r>
          </a:p>
          <a:p>
            <a:pPr marL="0" indent="0" algn="ctr">
              <a:buNone/>
            </a:pPr>
            <a:r>
              <a:rPr lang="en-IN" sz="2000" b="1" i="0">
                <a:solidFill>
                  <a:srgbClr val="0070C0"/>
                </a:solidFill>
                <a:effectLst/>
                <a:latin typeface="Bradley Hand ITC" panose="03070402050302030203" pitchFamily="66" charset="0"/>
              </a:rPr>
              <a:t>  And Flora gave the lotus, “rose-red” dyed,</a:t>
            </a:r>
          </a:p>
          <a:p>
            <a:pPr marL="0" indent="0" algn="ctr">
              <a:buNone/>
            </a:pPr>
            <a:r>
              <a:rPr lang="en-IN" sz="2000" b="1" i="0">
                <a:solidFill>
                  <a:srgbClr val="0070C0"/>
                </a:solidFill>
                <a:effectLst/>
                <a:latin typeface="Bradley Hand ITC" panose="03070402050302030203" pitchFamily="66" charset="0"/>
              </a:rPr>
              <a:t>And “lily-white,”- the queenliest flower that blows.</a:t>
            </a:r>
          </a:p>
          <a:p>
            <a:pPr marL="0" indent="0">
              <a:buNone/>
            </a:pPr>
            <a:endParaRPr lang="en-US" sz="2000" b="1">
              <a:solidFill>
                <a:srgbClr val="0070C0"/>
              </a:solidFill>
              <a:latin typeface="Bradley Hand ITC" panose="03070402050302030203" pitchFamily="66" charset="0"/>
            </a:endParaRPr>
          </a:p>
        </p:txBody>
      </p:sp>
      <p:sp>
        <p:nvSpPr>
          <p:cNvPr id="4" name="Content Placeholder 3">
            <a:extLst>
              <a:ext uri="{FF2B5EF4-FFF2-40B4-BE49-F238E27FC236}">
                <a16:creationId xmlns:a16="http://schemas.microsoft.com/office/drawing/2014/main" id="{AF1EF5ED-ADD1-AB49-9791-0AB931047B10}"/>
              </a:ext>
            </a:extLst>
          </p:cNvPr>
          <p:cNvSpPr>
            <a:spLocks noGrp="1"/>
          </p:cNvSpPr>
          <p:nvPr>
            <p:ph sz="half" idx="2"/>
          </p:nvPr>
        </p:nvSpPr>
        <p:spPr>
          <a:xfrm>
            <a:off x="5125689" y="2160590"/>
            <a:ext cx="6424696" cy="4416554"/>
          </a:xfrm>
        </p:spPr>
        <p:txBody>
          <a:bodyPr>
            <a:normAutofit/>
          </a:bodyPr>
          <a:lstStyle/>
          <a:p>
            <a:pPr algn="just"/>
            <a:r>
              <a:rPr lang="en-IN" sz="2000" b="0" i="0">
                <a:solidFill>
                  <a:srgbClr val="2C2F34"/>
                </a:solidFill>
                <a:effectLst/>
                <a:latin typeface="Bookman Old Style" panose="02050604050505020204" pitchFamily="18" charset="0"/>
              </a:rPr>
              <a:t>The </a:t>
            </a:r>
            <a:r>
              <a:rPr lang="en-IN" sz="2000" b="1" i="0">
                <a:solidFill>
                  <a:srgbClr val="2C2F34"/>
                </a:solidFill>
                <a:effectLst/>
                <a:latin typeface="Bookman Old Style" panose="02050604050505020204" pitchFamily="18" charset="0"/>
              </a:rPr>
              <a:t>volta</a:t>
            </a:r>
            <a:r>
              <a:rPr lang="en-IN" sz="2000" b="0" i="0">
                <a:solidFill>
                  <a:srgbClr val="2C2F34"/>
                </a:solidFill>
                <a:effectLst/>
                <a:latin typeface="Bookman Old Style" panose="02050604050505020204" pitchFamily="18" charset="0"/>
              </a:rPr>
              <a:t> of the Petrarchan sonnet is seen here, as the problem that was brought up earlier gets resolved. Unable to choose between the stately lily and the beautiful rose, Love asks Flora to instead give him a flower that combines the best of both.</a:t>
            </a:r>
          </a:p>
          <a:p>
            <a:pPr algn="just"/>
            <a:r>
              <a:rPr lang="en-IN" sz="2000" b="0" i="0">
                <a:solidFill>
                  <a:srgbClr val="2C2F34"/>
                </a:solidFill>
                <a:effectLst/>
                <a:latin typeface="Bookman Old Style" panose="02050604050505020204" pitchFamily="18" charset="0"/>
              </a:rPr>
              <a:t>This </a:t>
            </a:r>
            <a:r>
              <a:rPr lang="en-IN" sz="2000" b="1" i="0">
                <a:solidFill>
                  <a:srgbClr val="2C2F34"/>
                </a:solidFill>
                <a:effectLst/>
                <a:latin typeface="Bookman Old Style" panose="02050604050505020204" pitchFamily="18" charset="0"/>
              </a:rPr>
              <a:t>indecision</a:t>
            </a:r>
            <a:r>
              <a:rPr lang="en-IN" sz="2000" b="0" i="0">
                <a:solidFill>
                  <a:srgbClr val="2C2F34"/>
                </a:solidFill>
                <a:effectLst/>
                <a:latin typeface="Bookman Old Style" panose="02050604050505020204" pitchFamily="18" charset="0"/>
              </a:rPr>
              <a:t> between the lily and the rose is brought forth again when Love was not able to choose a colour. He could not decide between the beautiful rose-red, or the elegant lily-white. He finally hit upon the best compromise, a mix of both.</a:t>
            </a:r>
            <a:endParaRPr lang="en-US" sz="2000"/>
          </a:p>
        </p:txBody>
      </p:sp>
    </p:spTree>
    <p:extLst>
      <p:ext uri="{BB962C8B-B14F-4D97-AF65-F5344CB8AC3E}">
        <p14:creationId xmlns:p14="http://schemas.microsoft.com/office/powerpoint/2010/main" val="2336880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B2AF7-6964-9241-A81A-6BF59BDFD49D}"/>
              </a:ext>
            </a:extLst>
          </p:cNvPr>
          <p:cNvSpPr>
            <a:spLocks noGrp="1"/>
          </p:cNvSpPr>
          <p:nvPr>
            <p:ph idx="1"/>
          </p:nvPr>
        </p:nvSpPr>
        <p:spPr>
          <a:xfrm>
            <a:off x="677334" y="553641"/>
            <a:ext cx="8596668" cy="5487721"/>
          </a:xfrm>
        </p:spPr>
        <p:txBody>
          <a:bodyPr>
            <a:noAutofit/>
          </a:bodyPr>
          <a:lstStyle/>
          <a:p>
            <a:pPr algn="just"/>
            <a:r>
              <a:rPr lang="en-IN" sz="2000" b="0" i="0">
                <a:solidFill>
                  <a:srgbClr val="2C2F34"/>
                </a:solidFill>
                <a:effectLst/>
                <a:latin typeface="Bookman Old Style" panose="02050604050505020204" pitchFamily="18" charset="0"/>
              </a:rPr>
              <a:t>To fulfil his wish, the goddess provided the lotus flower, a mix of both the rose and the lily, the true queen of the garden. This lotus represents India and the </a:t>
            </a:r>
            <a:r>
              <a:rPr lang="en-IN" sz="2000" b="1" i="0">
                <a:solidFill>
                  <a:srgbClr val="2C2F34"/>
                </a:solidFill>
                <a:effectLst/>
                <a:latin typeface="Bookman Old Style" panose="02050604050505020204" pitchFamily="18" charset="0"/>
              </a:rPr>
              <a:t>Hindu</a:t>
            </a:r>
            <a:r>
              <a:rPr lang="en-IN" sz="2000" b="0" i="0">
                <a:solidFill>
                  <a:srgbClr val="2C2F34"/>
                </a:solidFill>
                <a:effectLst/>
                <a:latin typeface="Bookman Old Style" panose="02050604050505020204" pitchFamily="18" charset="0"/>
              </a:rPr>
              <a:t> religion. The poet is portraying the Hindu religion as the one that is superior to all others, as the lotus is superior to all other flowers in Psyche’s garden.</a:t>
            </a:r>
          </a:p>
          <a:p>
            <a:pPr algn="just"/>
            <a:r>
              <a:rPr lang="en-IN" sz="2000" b="0" i="0">
                <a:solidFill>
                  <a:srgbClr val="2C2F34"/>
                </a:solidFill>
                <a:effectLst/>
                <a:latin typeface="Bookman Old Style" panose="02050604050505020204" pitchFamily="18" charset="0"/>
              </a:rPr>
              <a:t>The lotus flower is the national flower of India, and it is also revered by Hindus. Many deities like </a:t>
            </a:r>
            <a:r>
              <a:rPr lang="en-IN" sz="2000" b="1" i="0">
                <a:solidFill>
                  <a:srgbClr val="2C2F34"/>
                </a:solidFill>
                <a:effectLst/>
                <a:latin typeface="Bookman Old Style" panose="02050604050505020204" pitchFamily="18" charset="0"/>
              </a:rPr>
              <a:t>Saraswati</a:t>
            </a:r>
            <a:r>
              <a:rPr lang="en-IN" sz="2000" b="0" i="0">
                <a:solidFill>
                  <a:srgbClr val="2C2F34"/>
                </a:solidFill>
                <a:effectLst/>
                <a:latin typeface="Bookman Old Style" panose="02050604050505020204" pitchFamily="18" charset="0"/>
              </a:rPr>
              <a:t>, or </a:t>
            </a:r>
            <a:r>
              <a:rPr lang="en-IN" sz="2000" b="1" i="0">
                <a:solidFill>
                  <a:srgbClr val="2C2F34"/>
                </a:solidFill>
                <a:effectLst/>
                <a:latin typeface="Bookman Old Style" panose="02050604050505020204" pitchFamily="18" charset="0"/>
              </a:rPr>
              <a:t>Brahma</a:t>
            </a:r>
            <a:r>
              <a:rPr lang="en-IN" sz="2000" b="0" i="0">
                <a:solidFill>
                  <a:srgbClr val="2C2F34"/>
                </a:solidFill>
                <a:effectLst/>
                <a:latin typeface="Bookman Old Style" panose="02050604050505020204" pitchFamily="18" charset="0"/>
              </a:rPr>
              <a:t>, sit at a throne that is modelled after the lotus flower. It is a symbol of enlightenment and purity and is the expression of the </a:t>
            </a:r>
            <a:r>
              <a:rPr lang="en-IN" sz="2000" b="1" i="0">
                <a:solidFill>
                  <a:srgbClr val="2C2F34"/>
                </a:solidFill>
                <a:effectLst/>
                <a:latin typeface="Bookman Old Style" panose="02050604050505020204" pitchFamily="18" charset="0"/>
              </a:rPr>
              <a:t>divinity</a:t>
            </a:r>
            <a:r>
              <a:rPr lang="en-IN" sz="2000" b="0" i="0">
                <a:solidFill>
                  <a:srgbClr val="2C2F34"/>
                </a:solidFill>
                <a:effectLst/>
                <a:latin typeface="Bookman Old Style" panose="02050604050505020204" pitchFamily="18" charset="0"/>
              </a:rPr>
              <a:t> of the gods. Using this lotus, Dutt expresses that the Hindu religion triumphs over all others.</a:t>
            </a:r>
          </a:p>
          <a:p>
            <a:pPr algn="just"/>
            <a:r>
              <a:rPr lang="en-IN" sz="2000" b="0" i="0">
                <a:solidFill>
                  <a:srgbClr val="2C2F34"/>
                </a:solidFill>
                <a:effectLst/>
                <a:latin typeface="Bookman Old Style" panose="02050604050505020204" pitchFamily="18" charset="0"/>
              </a:rPr>
              <a:t>However, this poem is not seen only through the eyes of religion. This intermingling of cultures to bring about a better result is also representative of how the standards of beauty reach a compromise accepted by all. The ideals of both factions are combined as the lily and rose are combined, to create a beauty that emerges from the mix of both.</a:t>
            </a:r>
            <a:endParaRPr lang="en-US" sz="2000"/>
          </a:p>
        </p:txBody>
      </p:sp>
    </p:spTree>
    <p:extLst>
      <p:ext uri="{BB962C8B-B14F-4D97-AF65-F5344CB8AC3E}">
        <p14:creationId xmlns:p14="http://schemas.microsoft.com/office/powerpoint/2010/main" val="55294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E983-F34C-F649-999D-18F94014BE52}"/>
              </a:ext>
            </a:extLst>
          </p:cNvPr>
          <p:cNvSpPr>
            <a:spLocks noGrp="1"/>
          </p:cNvSpPr>
          <p:nvPr>
            <p:ph type="title"/>
          </p:nvPr>
        </p:nvSpPr>
        <p:spPr/>
        <p:txBody>
          <a:bodyPr/>
          <a:lstStyle/>
          <a:p>
            <a:r>
              <a:rPr lang="en-IN"/>
              <a:t>Toru Dutt</a:t>
            </a:r>
            <a:endParaRPr lang="en-US"/>
          </a:p>
        </p:txBody>
      </p:sp>
      <p:sp>
        <p:nvSpPr>
          <p:cNvPr id="3" name="Content Placeholder 2">
            <a:extLst>
              <a:ext uri="{FF2B5EF4-FFF2-40B4-BE49-F238E27FC236}">
                <a16:creationId xmlns:a16="http://schemas.microsoft.com/office/drawing/2014/main" id="{A3BD89A8-D37E-C94B-A290-1520EE9A7357}"/>
              </a:ext>
            </a:extLst>
          </p:cNvPr>
          <p:cNvSpPr>
            <a:spLocks noGrp="1"/>
          </p:cNvSpPr>
          <p:nvPr>
            <p:ph idx="1"/>
          </p:nvPr>
        </p:nvSpPr>
        <p:spPr>
          <a:xfrm>
            <a:off x="302287" y="1704910"/>
            <a:ext cx="8596668" cy="4885199"/>
          </a:xfrm>
        </p:spPr>
        <p:txBody>
          <a:bodyPr>
            <a:noAutofit/>
          </a:bodyPr>
          <a:lstStyle/>
          <a:p>
            <a:pPr algn="just"/>
            <a:r>
              <a:rPr lang="en-IN" sz="2400" b="1" i="0">
                <a:solidFill>
                  <a:srgbClr val="202122"/>
                </a:solidFill>
                <a:effectLst/>
                <a:latin typeface="+mj-lt"/>
              </a:rPr>
              <a:t>Toru Dut</a:t>
            </a:r>
            <a:r>
              <a:rPr lang="en-IN" sz="2400" b="0" i="0">
                <a:solidFill>
                  <a:srgbClr val="202122"/>
                </a:solidFill>
                <a:effectLst/>
                <a:latin typeface="+mj-lt"/>
              </a:rPr>
              <a:t> </a:t>
            </a:r>
            <a:r>
              <a:rPr lang="as-IN" sz="2400" b="0" i="0">
                <a:solidFill>
                  <a:srgbClr val="202122"/>
                </a:solidFill>
                <a:effectLst/>
                <a:latin typeface="+mj-lt"/>
              </a:rPr>
              <a:t>(4 </a:t>
            </a:r>
            <a:r>
              <a:rPr lang="en-IN" sz="2400" b="0" i="0">
                <a:solidFill>
                  <a:srgbClr val="202122"/>
                </a:solidFill>
                <a:effectLst/>
                <a:latin typeface="+mj-lt"/>
              </a:rPr>
              <a:t>March 1856 – 30 August 1877) was a </a:t>
            </a:r>
            <a:r>
              <a:rPr lang="en-IN" sz="2400" b="0" i="0" u="none" strike="noStrike">
                <a:solidFill>
                  <a:srgbClr val="3366CC"/>
                </a:solidFill>
                <a:effectLst/>
                <a:latin typeface="+mj-lt"/>
                <a:hlinkClick r:id="rId2" tooltip="Bengali people"/>
              </a:rPr>
              <a:t>Bengali</a:t>
            </a:r>
            <a:r>
              <a:rPr lang="en-IN" sz="2400" b="0" i="0">
                <a:solidFill>
                  <a:srgbClr val="202122"/>
                </a:solidFill>
                <a:effectLst/>
                <a:latin typeface="+mj-lt"/>
              </a:rPr>
              <a:t> translator and </a:t>
            </a:r>
            <a:r>
              <a:rPr lang="en-IN" sz="2400" b="0" i="0" u="none" strike="noStrike">
                <a:solidFill>
                  <a:srgbClr val="3366CC"/>
                </a:solidFill>
                <a:effectLst/>
                <a:latin typeface="+mj-lt"/>
                <a:hlinkClick r:id="rId3" tooltip="Poet"/>
              </a:rPr>
              <a:t>poet</a:t>
            </a:r>
            <a:r>
              <a:rPr lang="en-IN" sz="2400" b="0" i="0">
                <a:solidFill>
                  <a:srgbClr val="202122"/>
                </a:solidFill>
                <a:effectLst/>
                <a:latin typeface="+mj-lt"/>
              </a:rPr>
              <a:t> from </a:t>
            </a:r>
            <a:r>
              <a:rPr lang="en-IN" sz="2400" b="0" i="0" u="none" strike="noStrike">
                <a:solidFill>
                  <a:srgbClr val="3366CC"/>
                </a:solidFill>
                <a:effectLst/>
                <a:latin typeface="+mj-lt"/>
                <a:hlinkClick r:id="rId4" tooltip="Provinces of British India"/>
              </a:rPr>
              <a:t>British India</a:t>
            </a:r>
            <a:r>
              <a:rPr lang="en-IN" sz="2400" b="0" i="0">
                <a:solidFill>
                  <a:srgbClr val="202122"/>
                </a:solidFill>
                <a:effectLst/>
                <a:latin typeface="+mj-lt"/>
              </a:rPr>
              <a:t>, who wrote in English and French.</a:t>
            </a:r>
            <a:r>
              <a:rPr lang="en-IN" sz="2400" b="0" i="0" baseline="30000">
                <a:solidFill>
                  <a:srgbClr val="3366CC"/>
                </a:solidFill>
                <a:effectLst/>
                <a:latin typeface="+mj-lt"/>
              </a:rPr>
              <a:t> </a:t>
            </a:r>
            <a:r>
              <a:rPr lang="en-IN" sz="2400" b="0" i="0">
                <a:solidFill>
                  <a:srgbClr val="202122"/>
                </a:solidFill>
                <a:effectLst/>
                <a:latin typeface="+mj-lt"/>
              </a:rPr>
              <a:t>She is among the founding figures of </a:t>
            </a:r>
            <a:r>
              <a:rPr lang="en-IN" sz="2400" b="0" i="0" u="none" strike="noStrike">
                <a:solidFill>
                  <a:srgbClr val="3366CC"/>
                </a:solidFill>
                <a:effectLst/>
                <a:latin typeface="+mj-lt"/>
                <a:hlinkClick r:id="rId5" tooltip="Indo-Anglian"/>
              </a:rPr>
              <a:t>Indo-Anglian</a:t>
            </a:r>
            <a:r>
              <a:rPr lang="en-IN" sz="2400" b="0" i="0">
                <a:solidFill>
                  <a:srgbClr val="202122"/>
                </a:solidFill>
                <a:effectLst/>
                <a:latin typeface="+mj-lt"/>
              </a:rPr>
              <a:t> literature, alongside </a:t>
            </a:r>
            <a:r>
              <a:rPr lang="en-IN" sz="2400" b="0" i="0" u="none" strike="noStrike">
                <a:solidFill>
                  <a:srgbClr val="3366CC"/>
                </a:solidFill>
                <a:effectLst/>
                <a:latin typeface="+mj-lt"/>
                <a:hlinkClick r:id="rId6" tooltip="Henry Louis Vivian Derozio"/>
              </a:rPr>
              <a:t>Henry Louis Vivian Derozio</a:t>
            </a:r>
            <a:r>
              <a:rPr lang="en-IN" sz="2400" b="0" i="0">
                <a:solidFill>
                  <a:srgbClr val="202122"/>
                </a:solidFill>
                <a:effectLst/>
                <a:latin typeface="+mj-lt"/>
              </a:rPr>
              <a:t> (1809–1831), </a:t>
            </a:r>
            <a:r>
              <a:rPr lang="en-IN" sz="2400" b="0" i="0" u="none" strike="noStrike">
                <a:solidFill>
                  <a:srgbClr val="3366CC"/>
                </a:solidFill>
                <a:effectLst/>
                <a:latin typeface="+mj-lt"/>
                <a:hlinkClick r:id="rId7" tooltip="Manmohan Ghose"/>
              </a:rPr>
              <a:t>Manmohan Ghose</a:t>
            </a:r>
            <a:r>
              <a:rPr lang="en-IN" sz="2400" b="0" i="0">
                <a:solidFill>
                  <a:srgbClr val="202122"/>
                </a:solidFill>
                <a:effectLst/>
                <a:latin typeface="+mj-lt"/>
              </a:rPr>
              <a:t> (1869–1924), and </a:t>
            </a:r>
            <a:r>
              <a:rPr lang="en-IN" sz="2400" b="0" i="0" u="none" strike="noStrike">
                <a:solidFill>
                  <a:srgbClr val="3366CC"/>
                </a:solidFill>
                <a:effectLst/>
                <a:latin typeface="+mj-lt"/>
                <a:hlinkClick r:id="rId8" tooltip="Sarojini Naidu"/>
              </a:rPr>
              <a:t>Sarojini Naidu</a:t>
            </a:r>
            <a:r>
              <a:rPr lang="en-IN" sz="2400" b="0" i="0">
                <a:solidFill>
                  <a:srgbClr val="202122"/>
                </a:solidFill>
                <a:effectLst/>
                <a:latin typeface="+mj-lt"/>
              </a:rPr>
              <a:t> (1879–1949).</a:t>
            </a:r>
            <a:r>
              <a:rPr lang="en-IN" sz="2400" b="0" i="0" baseline="30000">
                <a:solidFill>
                  <a:srgbClr val="3366CC"/>
                </a:solidFill>
                <a:effectLst/>
                <a:latin typeface="+mj-lt"/>
              </a:rPr>
              <a:t> </a:t>
            </a:r>
          </a:p>
          <a:p>
            <a:pPr algn="just"/>
            <a:r>
              <a:rPr lang="en-IN" sz="2400" b="0" i="0">
                <a:solidFill>
                  <a:srgbClr val="202122"/>
                </a:solidFill>
                <a:effectLst/>
                <a:latin typeface="+mj-lt"/>
              </a:rPr>
              <a:t>She is known for her volumes of poetry in English, </a:t>
            </a:r>
            <a:r>
              <a:rPr lang="en-IN" sz="2400" b="0" i="1">
                <a:solidFill>
                  <a:srgbClr val="202122"/>
                </a:solidFill>
                <a:effectLst/>
                <a:latin typeface="+mj-lt"/>
              </a:rPr>
              <a:t>A Sheaf Gleaned in French Fields</a:t>
            </a:r>
            <a:r>
              <a:rPr lang="en-IN" sz="2400" b="0" i="0">
                <a:solidFill>
                  <a:srgbClr val="202122"/>
                </a:solidFill>
                <a:effectLst/>
                <a:latin typeface="+mj-lt"/>
              </a:rPr>
              <a:t> (1877) and </a:t>
            </a:r>
            <a:r>
              <a:rPr lang="en-IN" sz="2400" b="0" i="1">
                <a:solidFill>
                  <a:srgbClr val="202122"/>
                </a:solidFill>
                <a:effectLst/>
                <a:latin typeface="+mj-lt"/>
              </a:rPr>
              <a:t>Ancient Ballads and Legends of Hindustan</a:t>
            </a:r>
            <a:r>
              <a:rPr lang="en-IN" sz="2400" b="0" i="0">
                <a:solidFill>
                  <a:srgbClr val="202122"/>
                </a:solidFill>
                <a:effectLst/>
                <a:latin typeface="+mj-lt"/>
              </a:rPr>
              <a:t> (1882), and for a novel in French, </a:t>
            </a:r>
            <a:r>
              <a:rPr lang="en-IN" sz="2400" b="0" i="1">
                <a:solidFill>
                  <a:srgbClr val="202122"/>
                </a:solidFill>
                <a:effectLst/>
                <a:latin typeface="+mj-lt"/>
              </a:rPr>
              <a:t>Le Journal de Mademoiselle d'Arvers</a:t>
            </a:r>
            <a:r>
              <a:rPr lang="en-IN" sz="2400" b="0" i="0">
                <a:solidFill>
                  <a:srgbClr val="202122"/>
                </a:solidFill>
                <a:effectLst/>
                <a:latin typeface="+mj-lt"/>
              </a:rPr>
              <a:t> (1879). Her poems explore themes of loneliness, longing, patriotism and nostalgia. Dutt died at the age of 21.</a:t>
            </a:r>
            <a:endParaRPr lang="en-US" sz="2400">
              <a:latin typeface="+mj-lt"/>
            </a:endParaRPr>
          </a:p>
        </p:txBody>
      </p:sp>
      <p:pic>
        <p:nvPicPr>
          <p:cNvPr id="4" name="Picture 4">
            <a:extLst>
              <a:ext uri="{FF2B5EF4-FFF2-40B4-BE49-F238E27FC236}">
                <a16:creationId xmlns:a16="http://schemas.microsoft.com/office/drawing/2014/main" id="{9F1D4C80-A4C3-4046-9689-E0BAA3693A09}"/>
              </a:ext>
            </a:extLst>
          </p:cNvPr>
          <p:cNvPicPr>
            <a:picLocks noChangeAspect="1"/>
          </p:cNvPicPr>
          <p:nvPr/>
        </p:nvPicPr>
        <p:blipFill>
          <a:blip r:embed="rId9"/>
          <a:stretch>
            <a:fillRect/>
          </a:stretch>
        </p:blipFill>
        <p:spPr>
          <a:xfrm>
            <a:off x="9077549" y="1363201"/>
            <a:ext cx="3313253" cy="4885199"/>
          </a:xfrm>
          <a:prstGeom prst="rect">
            <a:avLst/>
          </a:prstGeom>
        </p:spPr>
      </p:pic>
    </p:spTree>
    <p:extLst>
      <p:ext uri="{BB962C8B-B14F-4D97-AF65-F5344CB8AC3E}">
        <p14:creationId xmlns:p14="http://schemas.microsoft.com/office/powerpoint/2010/main" val="370259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717E-CC5A-B149-94EF-311965D6E6EF}"/>
              </a:ext>
            </a:extLst>
          </p:cNvPr>
          <p:cNvSpPr>
            <a:spLocks noGrp="1"/>
          </p:cNvSpPr>
          <p:nvPr>
            <p:ph type="title"/>
          </p:nvPr>
        </p:nvSpPr>
        <p:spPr>
          <a:xfrm>
            <a:off x="1464468" y="604706"/>
            <a:ext cx="6732985" cy="1431262"/>
          </a:xfrm>
        </p:spPr>
        <p:txBody>
          <a:bodyPr/>
          <a:lstStyle/>
          <a:p>
            <a:pPr algn="ctr"/>
            <a:r>
              <a:rPr lang="en-IN"/>
              <a:t>The Lotus</a:t>
            </a:r>
            <a:endParaRPr lang="en-US"/>
          </a:p>
        </p:txBody>
      </p:sp>
      <p:sp>
        <p:nvSpPr>
          <p:cNvPr id="3" name="Content Placeholder 2">
            <a:extLst>
              <a:ext uri="{FF2B5EF4-FFF2-40B4-BE49-F238E27FC236}">
                <a16:creationId xmlns:a16="http://schemas.microsoft.com/office/drawing/2014/main" id="{1F4D07B8-77FC-0B41-BAB3-4D2BF6C6875D}"/>
              </a:ext>
            </a:extLst>
          </p:cNvPr>
          <p:cNvSpPr>
            <a:spLocks noGrp="1"/>
          </p:cNvSpPr>
          <p:nvPr>
            <p:ph idx="1"/>
          </p:nvPr>
        </p:nvSpPr>
        <p:spPr>
          <a:xfrm>
            <a:off x="891646" y="2035968"/>
            <a:ext cx="8596668" cy="5181729"/>
          </a:xfrm>
        </p:spPr>
        <p:txBody>
          <a:bodyPr>
            <a:normAutofit/>
          </a:bodyPr>
          <a:lstStyle/>
          <a:p>
            <a:pPr marL="0" indent="0" algn="ctr">
              <a:buNone/>
            </a:pPr>
            <a:r>
              <a:rPr lang="en-IN" sz="2400" b="1" i="0">
                <a:solidFill>
                  <a:srgbClr val="6C6159"/>
                </a:solidFill>
                <a:effectLst/>
                <a:latin typeface="Georgia" panose="02040502050405020303" pitchFamily="18" charset="0"/>
              </a:rPr>
              <a:t>Love came to Flora asking for a flower</a:t>
            </a:r>
          </a:p>
          <a:p>
            <a:pPr marL="0" indent="0" algn="ctr">
              <a:buNone/>
            </a:pPr>
            <a:r>
              <a:rPr lang="en-IN" sz="2400" b="1" i="0">
                <a:solidFill>
                  <a:srgbClr val="6C6159"/>
                </a:solidFill>
                <a:effectLst/>
                <a:latin typeface="Georgia" panose="02040502050405020303" pitchFamily="18" charset="0"/>
              </a:rPr>
              <a:t>That would of flowers be undisputed queen,</a:t>
            </a:r>
          </a:p>
          <a:p>
            <a:pPr marL="0" indent="0" algn="ctr">
              <a:buNone/>
            </a:pPr>
            <a:r>
              <a:rPr lang="en-IN" sz="2400" b="1" i="0">
                <a:solidFill>
                  <a:srgbClr val="6C6159"/>
                </a:solidFill>
                <a:effectLst/>
                <a:latin typeface="Georgia" panose="02040502050405020303" pitchFamily="18" charset="0"/>
              </a:rPr>
              <a:t>The lily and the rose, long, long had been</a:t>
            </a:r>
          </a:p>
          <a:p>
            <a:pPr marL="0" indent="0" algn="ctr">
              <a:buNone/>
            </a:pPr>
            <a:r>
              <a:rPr lang="en-IN" sz="2400" b="1" i="0">
                <a:solidFill>
                  <a:srgbClr val="6C6159"/>
                </a:solidFill>
                <a:effectLst/>
                <a:latin typeface="Georgia" panose="02040502050405020303" pitchFamily="18" charset="0"/>
              </a:rPr>
              <a:t>Rivals for that high honour. Bards of power</a:t>
            </a:r>
          </a:p>
          <a:p>
            <a:pPr marL="0" indent="0" algn="ctr">
              <a:buNone/>
            </a:pPr>
            <a:r>
              <a:rPr lang="en-IN" sz="2400" b="1" i="0">
                <a:solidFill>
                  <a:srgbClr val="6C6159"/>
                </a:solidFill>
                <a:effectLst/>
                <a:latin typeface="Georgia" panose="02040502050405020303" pitchFamily="18" charset="0"/>
              </a:rPr>
              <a:t>Had sung their claims. “The rose can never tower</a:t>
            </a:r>
          </a:p>
          <a:p>
            <a:pPr marL="0" indent="0" algn="ctr">
              <a:buNone/>
            </a:pPr>
            <a:r>
              <a:rPr lang="en-IN" sz="2400" b="1" i="0">
                <a:solidFill>
                  <a:srgbClr val="6C6159"/>
                </a:solidFill>
                <a:effectLst/>
                <a:latin typeface="Georgia" panose="02040502050405020303" pitchFamily="18" charset="0"/>
              </a:rPr>
              <a:t>Like the pale lily with her Juno mien”-</a:t>
            </a:r>
          </a:p>
          <a:p>
            <a:pPr marL="0" indent="0" algn="ctr">
              <a:buNone/>
            </a:pPr>
            <a:r>
              <a:rPr lang="en-IN" sz="2400" b="1" i="0">
                <a:solidFill>
                  <a:srgbClr val="6C6159"/>
                </a:solidFill>
                <a:effectLst/>
                <a:latin typeface="Georgia" panose="02040502050405020303" pitchFamily="18" charset="0"/>
              </a:rPr>
              <a:t>“But is the lily lovelier?” Thus between</a:t>
            </a:r>
          </a:p>
          <a:p>
            <a:pPr marL="0" indent="0" algn="ctr">
              <a:buNone/>
            </a:pPr>
            <a:r>
              <a:rPr lang="en-IN" sz="2400" b="1" i="0">
                <a:solidFill>
                  <a:srgbClr val="6C6159"/>
                </a:solidFill>
                <a:effectLst/>
                <a:latin typeface="Georgia" panose="02040502050405020303" pitchFamily="18" charset="0"/>
              </a:rPr>
              <a:t>Flower-factions rang the strife in Psyche’s bower.</a:t>
            </a:r>
          </a:p>
          <a:p>
            <a:pPr marL="0" indent="0" algn="ctr">
              <a:buNone/>
            </a:pPr>
            <a:r>
              <a:rPr lang="en-IN" sz="2400" b="1" i="0">
                <a:solidFill>
                  <a:srgbClr val="6C6159"/>
                </a:solidFill>
                <a:effectLst/>
                <a:latin typeface="Georgia" panose="02040502050405020303" pitchFamily="18" charset="0"/>
              </a:rPr>
              <a:t> </a:t>
            </a:r>
            <a:endParaRPr lang="en-US" sz="2400" b="1"/>
          </a:p>
        </p:txBody>
      </p:sp>
    </p:spTree>
    <p:extLst>
      <p:ext uri="{BB962C8B-B14F-4D97-AF65-F5344CB8AC3E}">
        <p14:creationId xmlns:p14="http://schemas.microsoft.com/office/powerpoint/2010/main" val="55256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AE809-5744-B34F-A3F0-6231108542D3}"/>
              </a:ext>
            </a:extLst>
          </p:cNvPr>
          <p:cNvSpPr>
            <a:spLocks noGrp="1"/>
          </p:cNvSpPr>
          <p:nvPr>
            <p:ph idx="1"/>
          </p:nvPr>
        </p:nvSpPr>
        <p:spPr>
          <a:xfrm>
            <a:off x="677334" y="1303735"/>
            <a:ext cx="8596668" cy="4737628"/>
          </a:xfrm>
        </p:spPr>
        <p:txBody>
          <a:bodyPr>
            <a:normAutofit/>
          </a:bodyPr>
          <a:lstStyle/>
          <a:p>
            <a:pPr marL="0" indent="0" algn="ctr">
              <a:buNone/>
            </a:pPr>
            <a:r>
              <a:rPr lang="en-IN" sz="2400" b="1" i="0">
                <a:solidFill>
                  <a:srgbClr val="6C6159"/>
                </a:solidFill>
                <a:effectLst/>
                <a:latin typeface="Georgia" panose="02040502050405020303" pitchFamily="18" charset="0"/>
              </a:rPr>
              <a:t> “Give me a flower delicious as the rose</a:t>
            </a:r>
          </a:p>
          <a:p>
            <a:pPr marL="0" indent="0" algn="ctr">
              <a:buNone/>
            </a:pPr>
            <a:r>
              <a:rPr lang="en-IN" sz="2400" b="1" i="0">
                <a:solidFill>
                  <a:srgbClr val="6C6159"/>
                </a:solidFill>
                <a:effectLst/>
                <a:latin typeface="Georgia" panose="02040502050405020303" pitchFamily="18" charset="0"/>
              </a:rPr>
              <a:t>And stately as the lily in her pride”-</a:t>
            </a:r>
          </a:p>
          <a:p>
            <a:pPr marL="0" indent="0" algn="ctr">
              <a:buNone/>
            </a:pPr>
            <a:r>
              <a:rPr lang="en-IN" sz="2400" b="1" i="0">
                <a:solidFill>
                  <a:srgbClr val="6C6159"/>
                </a:solidFill>
                <a:effectLst/>
                <a:latin typeface="Georgia" panose="02040502050405020303" pitchFamily="18" charset="0"/>
              </a:rPr>
              <a:t>“But of what colour?”- “Rose-red,” Love first chose,</a:t>
            </a:r>
          </a:p>
          <a:p>
            <a:pPr marL="0" indent="0" algn="ctr">
              <a:buNone/>
            </a:pPr>
            <a:r>
              <a:rPr lang="en-IN" sz="2400" b="1" i="0">
                <a:solidFill>
                  <a:srgbClr val="6C6159"/>
                </a:solidFill>
                <a:effectLst/>
                <a:latin typeface="Georgia" panose="02040502050405020303" pitchFamily="18" charset="0"/>
              </a:rPr>
              <a:t>Then prayed, -“No, lily-white,-or, both provide”;</a:t>
            </a:r>
          </a:p>
          <a:p>
            <a:pPr marL="0" indent="0" algn="ctr">
              <a:buNone/>
            </a:pPr>
            <a:r>
              <a:rPr lang="en-IN" sz="2400" b="1" i="0">
                <a:solidFill>
                  <a:srgbClr val="6C6159"/>
                </a:solidFill>
                <a:effectLst/>
                <a:latin typeface="Georgia" panose="02040502050405020303" pitchFamily="18" charset="0"/>
              </a:rPr>
              <a:t>  And Flora gave the lotus, “rose-red” dyed,</a:t>
            </a:r>
          </a:p>
          <a:p>
            <a:pPr marL="0" indent="0" algn="ctr">
              <a:buNone/>
            </a:pPr>
            <a:r>
              <a:rPr lang="en-IN" sz="2400" b="1" i="0">
                <a:solidFill>
                  <a:srgbClr val="6C6159"/>
                </a:solidFill>
                <a:effectLst/>
                <a:latin typeface="Georgia" panose="02040502050405020303" pitchFamily="18" charset="0"/>
              </a:rPr>
              <a:t>And “lily-white,”- the queenliest flower that blows.</a:t>
            </a:r>
          </a:p>
          <a:p>
            <a:pPr marL="0" indent="0">
              <a:buNone/>
            </a:pPr>
            <a:endParaRPr lang="en-US" sz="2400" b="1"/>
          </a:p>
        </p:txBody>
      </p:sp>
    </p:spTree>
    <p:extLst>
      <p:ext uri="{BB962C8B-B14F-4D97-AF65-F5344CB8AC3E}">
        <p14:creationId xmlns:p14="http://schemas.microsoft.com/office/powerpoint/2010/main" val="384702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913A-7747-0D44-AC55-83568C9C7DD1}"/>
              </a:ext>
            </a:extLst>
          </p:cNvPr>
          <p:cNvSpPr>
            <a:spLocks noGrp="1"/>
          </p:cNvSpPr>
          <p:nvPr>
            <p:ph type="title"/>
          </p:nvPr>
        </p:nvSpPr>
        <p:spPr/>
        <p:txBody>
          <a:bodyPr/>
          <a:lstStyle/>
          <a:p>
            <a:r>
              <a:rPr lang="en-IN"/>
              <a:t>Glossary</a:t>
            </a:r>
            <a:endParaRPr lang="en-US"/>
          </a:p>
        </p:txBody>
      </p:sp>
      <p:sp>
        <p:nvSpPr>
          <p:cNvPr id="3" name="Content Placeholder 2">
            <a:extLst>
              <a:ext uri="{FF2B5EF4-FFF2-40B4-BE49-F238E27FC236}">
                <a16:creationId xmlns:a16="http://schemas.microsoft.com/office/drawing/2014/main" id="{A5B5C72F-037D-FF49-B255-0E87D66368DE}"/>
              </a:ext>
            </a:extLst>
          </p:cNvPr>
          <p:cNvSpPr>
            <a:spLocks noGrp="1"/>
          </p:cNvSpPr>
          <p:nvPr>
            <p:ph idx="1"/>
          </p:nvPr>
        </p:nvSpPr>
        <p:spPr>
          <a:xfrm>
            <a:off x="677334" y="1488613"/>
            <a:ext cx="10056150" cy="5369387"/>
          </a:xfrm>
        </p:spPr>
        <p:txBody>
          <a:bodyPr>
            <a:noAutofit/>
          </a:bodyPr>
          <a:lstStyle/>
          <a:p>
            <a:pPr marL="0" indent="0">
              <a:buNone/>
            </a:pPr>
            <a:endParaRPr lang="en-IN" sz="2000" b="0" i="0">
              <a:solidFill>
                <a:srgbClr val="222222"/>
              </a:solidFill>
              <a:effectLst/>
              <a:latin typeface="-apple-system"/>
            </a:endParaRPr>
          </a:p>
          <a:p>
            <a:r>
              <a:rPr lang="en-IN" sz="2000" b="0" i="0">
                <a:solidFill>
                  <a:srgbClr val="222222"/>
                </a:solidFill>
                <a:effectLst/>
                <a:latin typeface="book antiqua" panose="02040602050305030304" pitchFamily="18" charset="0"/>
              </a:rPr>
              <a:t>Flora – Roman goddess of flowers</a:t>
            </a:r>
            <a:endParaRPr lang="en-IN" sz="2000">
              <a:solidFill>
                <a:srgbClr val="222222"/>
              </a:solidFill>
              <a:latin typeface="-apple-system"/>
            </a:endParaRPr>
          </a:p>
          <a:p>
            <a:r>
              <a:rPr lang="en-IN" sz="2000" b="0" i="0">
                <a:solidFill>
                  <a:srgbClr val="222222"/>
                </a:solidFill>
                <a:effectLst/>
                <a:latin typeface="book antiqua" panose="02040602050305030304" pitchFamily="18" charset="0"/>
              </a:rPr>
              <a:t>undisputed – unquestioned</a:t>
            </a:r>
            <a:endParaRPr lang="en-IN" sz="2000">
              <a:solidFill>
                <a:srgbClr val="222222"/>
              </a:solidFill>
              <a:latin typeface="-apple-system"/>
            </a:endParaRPr>
          </a:p>
          <a:p>
            <a:r>
              <a:rPr lang="en-IN" sz="2000" b="0" i="0">
                <a:solidFill>
                  <a:srgbClr val="222222"/>
                </a:solidFill>
                <a:effectLst/>
                <a:latin typeface="book antiqua" panose="02040602050305030304" pitchFamily="18" charset="0"/>
              </a:rPr>
              <a:t>Juno – wife of Jupiter, queen of heaven, goddess of light</a:t>
            </a:r>
            <a:endParaRPr lang="en-IN" sz="2000">
              <a:solidFill>
                <a:srgbClr val="222222"/>
              </a:solidFill>
              <a:latin typeface="-apple-system"/>
            </a:endParaRPr>
          </a:p>
          <a:p>
            <a:r>
              <a:rPr lang="en-IN" sz="2000" b="0" i="0">
                <a:solidFill>
                  <a:srgbClr val="222222"/>
                </a:solidFill>
                <a:effectLst/>
                <a:latin typeface="book antiqua" panose="02040602050305030304" pitchFamily="18" charset="0"/>
              </a:rPr>
              <a:t>mien – appearance, bearing</a:t>
            </a:r>
          </a:p>
          <a:p>
            <a:r>
              <a:rPr lang="en-IN" sz="2000" b="0" i="0">
                <a:solidFill>
                  <a:srgbClr val="222222"/>
                </a:solidFill>
                <a:effectLst/>
                <a:latin typeface="book antiqua" panose="02040602050305030304" pitchFamily="18" charset="0"/>
              </a:rPr>
              <a:t>strife – struggle</a:t>
            </a:r>
          </a:p>
          <a:p>
            <a:r>
              <a:rPr lang="en-IN" sz="2000" b="0" i="0">
                <a:solidFill>
                  <a:srgbClr val="222222"/>
                </a:solidFill>
                <a:effectLst/>
                <a:latin typeface="book antiqua" panose="02040602050305030304" pitchFamily="18" charset="0"/>
              </a:rPr>
              <a:t>psyche- a princess loved by Cupid (the Roman god love)</a:t>
            </a:r>
            <a:endParaRPr lang="en-IN" sz="2000">
              <a:solidFill>
                <a:srgbClr val="222222"/>
              </a:solidFill>
              <a:latin typeface="-apple-system"/>
            </a:endParaRPr>
          </a:p>
          <a:p>
            <a:r>
              <a:rPr lang="en-IN" sz="2000" b="0" i="0">
                <a:solidFill>
                  <a:srgbClr val="222222"/>
                </a:solidFill>
                <a:effectLst/>
                <a:latin typeface="book antiqua" panose="02040602050305030304" pitchFamily="18" charset="0"/>
              </a:rPr>
              <a:t>Rivals – competitor, challenger</a:t>
            </a:r>
          </a:p>
          <a:p>
            <a:r>
              <a:rPr lang="en-IN" sz="2000" b="0" i="0">
                <a:solidFill>
                  <a:srgbClr val="222222"/>
                </a:solidFill>
                <a:effectLst/>
                <a:latin typeface="book antiqua" panose="02040602050305030304" pitchFamily="18" charset="0"/>
              </a:rPr>
              <a:t>Bards – poets</a:t>
            </a:r>
          </a:p>
          <a:p>
            <a:r>
              <a:rPr lang="en-IN" sz="2000" b="0" i="0">
                <a:solidFill>
                  <a:srgbClr val="222222"/>
                </a:solidFill>
                <a:effectLst/>
                <a:latin typeface="book antiqua" panose="02040602050305030304" pitchFamily="18" charset="0"/>
              </a:rPr>
              <a:t>Tower – stand like a tower</a:t>
            </a:r>
          </a:p>
          <a:p>
            <a:r>
              <a:rPr lang="en-IN" sz="2000" b="0" i="0">
                <a:solidFill>
                  <a:srgbClr val="222222"/>
                </a:solidFill>
                <a:effectLst/>
                <a:latin typeface="book antiqua" panose="02040602050305030304" pitchFamily="18" charset="0"/>
              </a:rPr>
              <a:t>Fractions – division, section </a:t>
            </a:r>
            <a:endParaRPr lang="en-IN" sz="2000">
              <a:solidFill>
                <a:srgbClr val="222222"/>
              </a:solidFill>
              <a:latin typeface="-apple-system"/>
            </a:endParaRPr>
          </a:p>
          <a:p>
            <a:r>
              <a:rPr lang="en-IN" sz="2000" b="0" i="0">
                <a:solidFill>
                  <a:srgbClr val="222222"/>
                </a:solidFill>
                <a:effectLst/>
                <a:latin typeface="book antiqua" panose="02040602050305030304" pitchFamily="18" charset="0"/>
              </a:rPr>
              <a:t>Delicious –  delightful, pleasant</a:t>
            </a:r>
            <a:endParaRPr lang="en-IN" sz="2000" b="0" i="0">
              <a:solidFill>
                <a:srgbClr val="222222"/>
              </a:solidFill>
              <a:effectLst/>
              <a:latin typeface="-apple-system"/>
            </a:endParaRPr>
          </a:p>
          <a:p>
            <a:endParaRPr lang="en-US" sz="2000"/>
          </a:p>
        </p:txBody>
      </p:sp>
    </p:spTree>
    <p:extLst>
      <p:ext uri="{BB962C8B-B14F-4D97-AF65-F5344CB8AC3E}">
        <p14:creationId xmlns:p14="http://schemas.microsoft.com/office/powerpoint/2010/main" val="373892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31A0A-8833-D041-9A40-B054346A8366}"/>
              </a:ext>
            </a:extLst>
          </p:cNvPr>
          <p:cNvSpPr>
            <a:spLocks noGrp="1"/>
          </p:cNvSpPr>
          <p:nvPr>
            <p:ph idx="1"/>
          </p:nvPr>
        </p:nvSpPr>
        <p:spPr>
          <a:xfrm>
            <a:off x="588037" y="1488613"/>
            <a:ext cx="4662619" cy="3880773"/>
          </a:xfrm>
        </p:spPr>
        <p:txBody>
          <a:bodyPr>
            <a:normAutofit/>
          </a:bodyPr>
          <a:lstStyle/>
          <a:p>
            <a:pPr algn="just"/>
            <a:r>
              <a:rPr lang="en-IN" sz="2400" b="0" i="0">
                <a:solidFill>
                  <a:srgbClr val="4D5156"/>
                </a:solidFill>
                <a:effectLst/>
                <a:latin typeface="+mj-lt"/>
              </a:rPr>
              <a:t>In classical mythology, Cupid (Latin Cupīdō [kʊˈpiːdoː], meaning "passionate desire") is </a:t>
            </a:r>
            <a:r>
              <a:rPr lang="en-IN" sz="2400" b="1" i="0">
                <a:solidFill>
                  <a:srgbClr val="4D5156"/>
                </a:solidFill>
                <a:effectLst/>
                <a:latin typeface="+mj-lt"/>
              </a:rPr>
              <a:t>the god of desire, erotic love, attraction and affection</a:t>
            </a:r>
            <a:r>
              <a:rPr lang="en-IN" sz="2400" b="0" i="0">
                <a:solidFill>
                  <a:srgbClr val="4D5156"/>
                </a:solidFill>
                <a:effectLst/>
                <a:latin typeface="+mj-lt"/>
              </a:rPr>
              <a:t>. He is often portrayed as the son of the love goddess Venus and the god of war Mars. He is also known in Latin as Amor ("Love").</a:t>
            </a:r>
            <a:endParaRPr lang="en-US" sz="2400">
              <a:latin typeface="+mj-lt"/>
            </a:endParaRPr>
          </a:p>
        </p:txBody>
      </p:sp>
      <p:pic>
        <p:nvPicPr>
          <p:cNvPr id="4" name="Picture 4">
            <a:extLst>
              <a:ext uri="{FF2B5EF4-FFF2-40B4-BE49-F238E27FC236}">
                <a16:creationId xmlns:a16="http://schemas.microsoft.com/office/drawing/2014/main" id="{AF67A419-8AD9-1245-A0B7-0A3B0ACF46E5}"/>
              </a:ext>
            </a:extLst>
          </p:cNvPr>
          <p:cNvPicPr>
            <a:picLocks noChangeAspect="1"/>
          </p:cNvPicPr>
          <p:nvPr/>
        </p:nvPicPr>
        <p:blipFill>
          <a:blip r:embed="rId2"/>
          <a:stretch>
            <a:fillRect/>
          </a:stretch>
        </p:blipFill>
        <p:spPr>
          <a:xfrm>
            <a:off x="6267832" y="1488613"/>
            <a:ext cx="4072746" cy="4401317"/>
          </a:xfrm>
          <a:prstGeom prst="rect">
            <a:avLst/>
          </a:prstGeom>
        </p:spPr>
      </p:pic>
    </p:spTree>
    <p:extLst>
      <p:ext uri="{BB962C8B-B14F-4D97-AF65-F5344CB8AC3E}">
        <p14:creationId xmlns:p14="http://schemas.microsoft.com/office/powerpoint/2010/main" val="79782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096EED2-0962-4A42-984A-112B30BF5530}"/>
              </a:ext>
            </a:extLst>
          </p:cNvPr>
          <p:cNvPicPr>
            <a:picLocks noGrp="1" noChangeAspect="1"/>
          </p:cNvPicPr>
          <p:nvPr>
            <p:ph idx="1"/>
          </p:nvPr>
        </p:nvPicPr>
        <p:blipFill>
          <a:blip r:embed="rId2"/>
          <a:stretch>
            <a:fillRect/>
          </a:stretch>
        </p:blipFill>
        <p:spPr>
          <a:xfrm>
            <a:off x="5701903" y="1212854"/>
            <a:ext cx="3477816" cy="4157571"/>
          </a:xfrm>
        </p:spPr>
      </p:pic>
      <p:sp>
        <p:nvSpPr>
          <p:cNvPr id="4" name="Text Placeholder 3">
            <a:extLst>
              <a:ext uri="{FF2B5EF4-FFF2-40B4-BE49-F238E27FC236}">
                <a16:creationId xmlns:a16="http://schemas.microsoft.com/office/drawing/2014/main" id="{A38A0274-CAFA-794F-8C0F-96064E22478A}"/>
              </a:ext>
            </a:extLst>
          </p:cNvPr>
          <p:cNvSpPr>
            <a:spLocks noGrp="1"/>
          </p:cNvSpPr>
          <p:nvPr>
            <p:ph type="body" sz="half" idx="2"/>
          </p:nvPr>
        </p:nvSpPr>
        <p:spPr>
          <a:xfrm>
            <a:off x="677333" y="1212855"/>
            <a:ext cx="4787635" cy="4148664"/>
          </a:xfrm>
        </p:spPr>
        <p:txBody>
          <a:bodyPr>
            <a:noAutofit/>
          </a:bodyPr>
          <a:lstStyle/>
          <a:p>
            <a:pPr algn="just"/>
            <a:r>
              <a:rPr lang="en-IN" sz="2800" b="1" i="0">
                <a:solidFill>
                  <a:srgbClr val="1A1A1A"/>
                </a:solidFill>
                <a:effectLst/>
                <a:latin typeface="+mj-lt"/>
              </a:rPr>
              <a:t>Flora</a:t>
            </a:r>
            <a:r>
              <a:rPr lang="en-IN" sz="2800" b="0" i="0">
                <a:solidFill>
                  <a:srgbClr val="1A1A1A"/>
                </a:solidFill>
                <a:effectLst/>
                <a:latin typeface="+mj-lt"/>
              </a:rPr>
              <a:t>, in </a:t>
            </a:r>
            <a:r>
              <a:rPr lang="en-IN" sz="2800" b="0" i="0" u="none" strike="noStrike">
                <a:solidFill>
                  <a:srgbClr val="14599D"/>
                </a:solidFill>
                <a:effectLst/>
                <a:latin typeface="+mj-lt"/>
                <a:hlinkClick r:id="rId3"/>
              </a:rPr>
              <a:t>Roman religion</a:t>
            </a:r>
            <a:r>
              <a:rPr lang="en-IN" sz="2800" b="0" i="0">
                <a:solidFill>
                  <a:srgbClr val="1A1A1A"/>
                </a:solidFill>
                <a:effectLst/>
                <a:latin typeface="+mj-lt"/>
              </a:rPr>
              <a:t>, the goddess of the flowering of plants. </a:t>
            </a:r>
            <a:r>
              <a:rPr lang="en-IN" sz="2800" b="0" i="0" u="none" strike="noStrike">
                <a:solidFill>
                  <a:srgbClr val="14599D"/>
                </a:solidFill>
                <a:effectLst/>
                <a:latin typeface="+mj-lt"/>
                <a:hlinkClick r:id="rId4"/>
              </a:rPr>
              <a:t>Titus Tatius</a:t>
            </a:r>
            <a:r>
              <a:rPr lang="en-IN" sz="2800" b="0" i="0">
                <a:solidFill>
                  <a:srgbClr val="1A1A1A"/>
                </a:solidFill>
                <a:effectLst/>
                <a:latin typeface="+mj-lt"/>
              </a:rPr>
              <a:t> (according to tradition, the Sabine king who ruled with Romulus) is said to have introduced her cult to Rome; her temple stood near the </a:t>
            </a:r>
            <a:r>
              <a:rPr lang="en-IN" sz="2800" b="0" i="0" u="none" strike="noStrike">
                <a:solidFill>
                  <a:srgbClr val="14599D"/>
                </a:solidFill>
                <a:effectLst/>
                <a:latin typeface="+mj-lt"/>
                <a:hlinkClick r:id="rId5"/>
              </a:rPr>
              <a:t>Circus Maximus</a:t>
            </a:r>
            <a:r>
              <a:rPr lang="en-IN" sz="2800" b="0" i="0">
                <a:solidFill>
                  <a:srgbClr val="1A1A1A"/>
                </a:solidFill>
                <a:effectLst/>
                <a:latin typeface="+mj-lt"/>
              </a:rPr>
              <a:t>. </a:t>
            </a:r>
            <a:endParaRPr lang="en-US" sz="2800">
              <a:latin typeface="+mj-lt"/>
            </a:endParaRPr>
          </a:p>
        </p:txBody>
      </p:sp>
    </p:spTree>
    <p:extLst>
      <p:ext uri="{BB962C8B-B14F-4D97-AF65-F5344CB8AC3E}">
        <p14:creationId xmlns:p14="http://schemas.microsoft.com/office/powerpoint/2010/main" val="373609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3C163BE-758B-CF40-ABD1-F8F0FB6F5C40}"/>
              </a:ext>
            </a:extLst>
          </p:cNvPr>
          <p:cNvPicPr>
            <a:picLocks noGrp="1" noChangeAspect="1"/>
          </p:cNvPicPr>
          <p:nvPr>
            <p:ph idx="1"/>
          </p:nvPr>
        </p:nvPicPr>
        <p:blipFill>
          <a:blip r:embed="rId2"/>
          <a:stretch>
            <a:fillRect/>
          </a:stretch>
        </p:blipFill>
        <p:spPr>
          <a:xfrm>
            <a:off x="5125410" y="514350"/>
            <a:ext cx="3784267" cy="5527675"/>
          </a:xfrm>
        </p:spPr>
      </p:pic>
      <p:sp>
        <p:nvSpPr>
          <p:cNvPr id="4" name="Text Placeholder 3">
            <a:extLst>
              <a:ext uri="{FF2B5EF4-FFF2-40B4-BE49-F238E27FC236}">
                <a16:creationId xmlns:a16="http://schemas.microsoft.com/office/drawing/2014/main" id="{E7C2D829-370F-464E-84F1-189BE1333071}"/>
              </a:ext>
            </a:extLst>
          </p:cNvPr>
          <p:cNvSpPr>
            <a:spLocks noGrp="1"/>
          </p:cNvSpPr>
          <p:nvPr>
            <p:ph type="body" sz="half" idx="2"/>
          </p:nvPr>
        </p:nvSpPr>
        <p:spPr>
          <a:xfrm>
            <a:off x="677334" y="1160859"/>
            <a:ext cx="3854528" cy="4200659"/>
          </a:xfrm>
        </p:spPr>
        <p:txBody>
          <a:bodyPr>
            <a:normAutofit fontScale="92500" lnSpcReduction="10000"/>
          </a:bodyPr>
          <a:lstStyle/>
          <a:p>
            <a:pPr algn="just"/>
            <a:r>
              <a:rPr lang="en-IN" sz="2400" b="1" i="0">
                <a:solidFill>
                  <a:srgbClr val="1E0C1B"/>
                </a:solidFill>
                <a:effectLst/>
                <a:latin typeface="+mj-lt"/>
              </a:rPr>
              <a:t>Juno</a:t>
            </a:r>
            <a:r>
              <a:rPr lang="en-IN" sz="2400" b="0" i="0">
                <a:solidFill>
                  <a:srgbClr val="1E0C1B"/>
                </a:solidFill>
                <a:effectLst/>
                <a:latin typeface="+mj-lt"/>
              </a:rPr>
              <a:t> is the ancient Roman </a:t>
            </a:r>
            <a:r>
              <a:rPr lang="en-IN" sz="2400" b="0" i="0" u="none" strike="noStrike">
                <a:effectLst/>
                <a:latin typeface="+mj-lt"/>
                <a:hlinkClick r:id="rId3" tooltip="Fertility deity"/>
              </a:rPr>
              <a:t>goddess of marriage and childbirth</a:t>
            </a:r>
            <a:r>
              <a:rPr lang="en-IN" sz="2400" b="0" i="0">
                <a:solidFill>
                  <a:srgbClr val="1E0C1B"/>
                </a:solidFill>
                <a:effectLst/>
                <a:latin typeface="+mj-lt"/>
              </a:rPr>
              <a:t>. She is also the chief goddess, Roman </a:t>
            </a:r>
            <a:r>
              <a:rPr lang="en-IN" sz="2400" b="0" i="0" u="none" strike="noStrike">
                <a:effectLst/>
                <a:latin typeface="+mj-lt"/>
                <a:hlinkClick r:id="rId4" tooltip="Queen of the Gods"/>
              </a:rPr>
              <a:t>Queen of the Gods</a:t>
            </a:r>
            <a:r>
              <a:rPr lang="en-IN" sz="2400" b="0" i="0">
                <a:solidFill>
                  <a:srgbClr val="1E0C1B"/>
                </a:solidFill>
                <a:effectLst/>
                <a:latin typeface="+mj-lt"/>
              </a:rPr>
              <a:t> (Regina Deorum) and female counterpart of </a:t>
            </a:r>
            <a:r>
              <a:rPr lang="en-IN" sz="2400" b="0" i="0" u="none" strike="noStrike">
                <a:effectLst/>
                <a:latin typeface="+mj-lt"/>
                <a:hlinkClick r:id="rId5" tooltip="Jupiter"/>
              </a:rPr>
              <a:t>Jupiter</a:t>
            </a:r>
            <a:r>
              <a:rPr lang="en-IN" sz="2400" b="0" i="0">
                <a:solidFill>
                  <a:srgbClr val="1E0C1B"/>
                </a:solidFill>
                <a:effectLst/>
                <a:latin typeface="+mj-lt"/>
              </a:rPr>
              <a:t>. She is the wife and sister to King Jupiter. Juno is considered as the protector and special counselor of the roman state.</a:t>
            </a:r>
            <a:endParaRPr lang="en-US" sz="2400">
              <a:latin typeface="+mj-lt"/>
            </a:endParaRPr>
          </a:p>
        </p:txBody>
      </p:sp>
    </p:spTree>
    <p:extLst>
      <p:ext uri="{BB962C8B-B14F-4D97-AF65-F5344CB8AC3E}">
        <p14:creationId xmlns:p14="http://schemas.microsoft.com/office/powerpoint/2010/main" val="76973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DC1ABBD-5F39-1B4A-9478-9F1023B08A77}"/>
              </a:ext>
            </a:extLst>
          </p:cNvPr>
          <p:cNvSpPr>
            <a:spLocks noGrp="1"/>
          </p:cNvSpPr>
          <p:nvPr>
            <p:ph type="body" idx="1"/>
          </p:nvPr>
        </p:nvSpPr>
        <p:spPr>
          <a:xfrm>
            <a:off x="675745" y="982265"/>
            <a:ext cx="4185623" cy="576262"/>
          </a:xfrm>
        </p:spPr>
        <p:txBody>
          <a:bodyPr/>
          <a:lstStyle/>
          <a:p>
            <a:pPr algn="ctr"/>
            <a:r>
              <a:rPr lang="en-IN" sz="6000"/>
              <a:t>Lily</a:t>
            </a:r>
            <a:endParaRPr lang="en-US" sz="6000"/>
          </a:p>
        </p:txBody>
      </p:sp>
      <p:pic>
        <p:nvPicPr>
          <p:cNvPr id="2" name="Picture 6">
            <a:extLst>
              <a:ext uri="{FF2B5EF4-FFF2-40B4-BE49-F238E27FC236}">
                <a16:creationId xmlns:a16="http://schemas.microsoft.com/office/drawing/2014/main" id="{733A0CE4-1050-3E4E-BC3B-B5D763FF1E1D}"/>
              </a:ext>
            </a:extLst>
          </p:cNvPr>
          <p:cNvPicPr>
            <a:picLocks noGrp="1" noChangeAspect="1"/>
          </p:cNvPicPr>
          <p:nvPr>
            <p:ph sz="half" idx="2"/>
          </p:nvPr>
        </p:nvPicPr>
        <p:blipFill>
          <a:blip r:embed="rId2"/>
          <a:stretch>
            <a:fillRect/>
          </a:stretch>
        </p:blipFill>
        <p:spPr>
          <a:xfrm>
            <a:off x="1244556" y="2570560"/>
            <a:ext cx="3048000" cy="3305175"/>
          </a:xfrm>
          <a:effectLst>
            <a:innerShdw blurRad="114300">
              <a:prstClr val="black"/>
            </a:innerShdw>
          </a:effectLst>
        </p:spPr>
      </p:pic>
      <p:sp>
        <p:nvSpPr>
          <p:cNvPr id="5" name="Text Placeholder 4">
            <a:extLst>
              <a:ext uri="{FF2B5EF4-FFF2-40B4-BE49-F238E27FC236}">
                <a16:creationId xmlns:a16="http://schemas.microsoft.com/office/drawing/2014/main" id="{28BAD866-E7A7-274D-917A-43908E3162DA}"/>
              </a:ext>
            </a:extLst>
          </p:cNvPr>
          <p:cNvSpPr>
            <a:spLocks noGrp="1"/>
          </p:cNvSpPr>
          <p:nvPr>
            <p:ph type="body" sz="quarter" idx="3"/>
          </p:nvPr>
        </p:nvSpPr>
        <p:spPr>
          <a:xfrm>
            <a:off x="5088383" y="982265"/>
            <a:ext cx="4185618" cy="576262"/>
          </a:xfrm>
        </p:spPr>
        <p:txBody>
          <a:bodyPr/>
          <a:lstStyle/>
          <a:p>
            <a:pPr algn="ctr"/>
            <a:r>
              <a:rPr lang="en-IN" sz="6000"/>
              <a:t>Rose</a:t>
            </a:r>
            <a:endParaRPr lang="en-US" sz="6000"/>
          </a:p>
        </p:txBody>
      </p:sp>
      <p:pic>
        <p:nvPicPr>
          <p:cNvPr id="7" name="Picture 7">
            <a:extLst>
              <a:ext uri="{FF2B5EF4-FFF2-40B4-BE49-F238E27FC236}">
                <a16:creationId xmlns:a16="http://schemas.microsoft.com/office/drawing/2014/main" id="{C1437912-268F-C94F-8BBF-A133CA80FE62}"/>
              </a:ext>
            </a:extLst>
          </p:cNvPr>
          <p:cNvPicPr>
            <a:picLocks noGrp="1" noChangeAspect="1"/>
          </p:cNvPicPr>
          <p:nvPr>
            <p:ph sz="quarter" idx="4"/>
          </p:nvPr>
        </p:nvPicPr>
        <p:blipFill>
          <a:blip r:embed="rId3"/>
          <a:stretch>
            <a:fillRect/>
          </a:stretch>
        </p:blipFill>
        <p:spPr>
          <a:xfrm>
            <a:off x="6079331" y="2736850"/>
            <a:ext cx="3048000" cy="3305175"/>
          </a:xfrm>
          <a:effectLst>
            <a:innerShdw blurRad="63500" dist="101600" dir="18900000">
              <a:prstClr val="black">
                <a:alpha val="50000"/>
              </a:prstClr>
            </a:innerShdw>
          </a:effectLst>
        </p:spPr>
      </p:pic>
    </p:spTree>
    <p:extLst>
      <p:ext uri="{BB962C8B-B14F-4D97-AF65-F5344CB8AC3E}">
        <p14:creationId xmlns:p14="http://schemas.microsoft.com/office/powerpoint/2010/main" val="23969311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The Lotus </vt:lpstr>
      <vt:lpstr>Toru Dutt</vt:lpstr>
      <vt:lpstr>The Lotus</vt:lpstr>
      <vt:lpstr>PowerPoint Presentation</vt:lpstr>
      <vt:lpstr>Glossary</vt:lpstr>
      <vt:lpstr>PowerPoint Presentation</vt:lpstr>
      <vt:lpstr>PowerPoint Presentation</vt:lpstr>
      <vt:lpstr>PowerPoint Presentation</vt:lpstr>
      <vt:lpstr>PowerPoint Presentation</vt:lpstr>
      <vt:lpstr>Analysis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Lotus </dc:title>
  <dc:creator>Kamalakar Ruge</dc:creator>
  <cp:lastModifiedBy>Kamalakar Ruge</cp:lastModifiedBy>
  <cp:revision>9</cp:revision>
  <dcterms:created xsi:type="dcterms:W3CDTF">2021-12-11T12:52:45Z</dcterms:created>
  <dcterms:modified xsi:type="dcterms:W3CDTF">2021-12-23T06:36:40Z</dcterms:modified>
</cp:coreProperties>
</file>